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9" r:id="rId14"/>
    <p:sldId id="270" r:id="rId15"/>
    <p:sldId id="271" r:id="rId16"/>
    <p:sldId id="272" r:id="rId17"/>
    <p:sldId id="274" r:id="rId18"/>
    <p:sldId id="273" r:id="rId19"/>
    <p:sldId id="275" r:id="rId20"/>
    <p:sldId id="276" r:id="rId21"/>
    <p:sldId id="278" r:id="rId22"/>
    <p:sldId id="277" r:id="rId23"/>
    <p:sldId id="279" r:id="rId24"/>
    <p:sldId id="281" r:id="rId25"/>
    <p:sldId id="280" r:id="rId26"/>
    <p:sldId id="268" r:id="rId27"/>
    <p:sldId id="282" r:id="rId28"/>
    <p:sldId id="285" r:id="rId29"/>
    <p:sldId id="283" r:id="rId30"/>
    <p:sldId id="284" r:id="rId31"/>
    <p:sldId id="286" r:id="rId32"/>
    <p:sldId id="287" r:id="rId33"/>
  </p:sldIdLst>
  <p:sldSz cx="9144000" cy="6858000" type="screen4x3"/>
  <p:notesSz cx="6858000" cy="9144000"/>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4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lvl1pPr>
              <a:defRPr/>
            </a:lvl1pPr>
          </a:lstStyle>
          <a:p>
            <a:pPr>
              <a:defRPr/>
            </a:pPr>
            <a:fld id="{020DBAFE-F67A-4504-9DCE-2DCE1770BE64}" type="datetimeFigureOut">
              <a:rPr lang="da-DK"/>
              <a:pPr>
                <a:defRPr/>
              </a:pPr>
              <a:t>19-11-2011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482E9790-58D2-46DB-889C-0FAB8EE2FC0C}" type="slidenum">
              <a:rPr lang="da-DK"/>
              <a:pPr>
                <a:defRPr/>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E699E93E-E8FB-4D19-A89B-7D2CAD74AE81}" type="datetimeFigureOut">
              <a:rPr lang="da-DK"/>
              <a:pPr>
                <a:defRPr/>
              </a:pPr>
              <a:t>19-11-2011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ADC7B7C7-F762-495E-BB54-050B7AB767B6}" type="slidenum">
              <a:rPr lang="da-DK"/>
              <a:pPr>
                <a:def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76863C1A-D5A3-4AD3-9931-9D632B1716F0}" type="datetimeFigureOut">
              <a:rPr lang="da-DK"/>
              <a:pPr>
                <a:defRPr/>
              </a:pPr>
              <a:t>19-11-2011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D089C44E-A7B2-448E-B776-23A14452538E}"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5DA8469E-01D0-4F32-ACFF-CCB81FCC34E1}" type="datetimeFigureOut">
              <a:rPr lang="da-DK"/>
              <a:pPr>
                <a:defRPr/>
              </a:pPr>
              <a:t>19-11-2011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7E52ECF8-619B-4A15-869F-8B47EF2787C9}" type="slidenum">
              <a:rPr lang="da-DK"/>
              <a:pPr>
                <a:def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fld id="{E6B12CCE-9A97-4CAB-868F-299B540C3A84}" type="datetimeFigureOut">
              <a:rPr lang="da-DK"/>
              <a:pPr>
                <a:defRPr/>
              </a:pPr>
              <a:t>19-11-2011</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94AFF316-9A07-4A51-910D-D8DCFAD57EE9}" type="slidenum">
              <a:rPr lang="da-DK"/>
              <a:pPr>
                <a:def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p:txBody>
          <a:bodyPr/>
          <a:lstStyle>
            <a:lvl1pPr>
              <a:defRPr/>
            </a:lvl1pPr>
          </a:lstStyle>
          <a:p>
            <a:pPr>
              <a:defRPr/>
            </a:pPr>
            <a:fld id="{D5E52058-C02C-4B66-B527-7B6D83D72B76}" type="datetimeFigureOut">
              <a:rPr lang="da-DK"/>
              <a:pPr>
                <a:defRPr/>
              </a:pPr>
              <a:t>19-11-2011</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50EDC1B8-D3EE-4D18-A88C-F1136FB1F4C5}" type="slidenum">
              <a:rPr lang="da-DK"/>
              <a:pPr>
                <a:def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p:txBody>
          <a:bodyPr/>
          <a:lstStyle>
            <a:lvl1pPr>
              <a:defRPr/>
            </a:lvl1pPr>
          </a:lstStyle>
          <a:p>
            <a:pPr>
              <a:defRPr/>
            </a:pPr>
            <a:fld id="{07E4D744-14B0-4BE4-82F7-63874CCACD0E}" type="datetimeFigureOut">
              <a:rPr lang="da-DK"/>
              <a:pPr>
                <a:defRPr/>
              </a:pPr>
              <a:t>19-11-2011</a:t>
            </a:fld>
            <a:endParaRPr lang="da-DK"/>
          </a:p>
        </p:txBody>
      </p:sp>
      <p:sp>
        <p:nvSpPr>
          <p:cNvPr id="8" name="Pladsholder til sidefod 4"/>
          <p:cNvSpPr>
            <a:spLocks noGrp="1"/>
          </p:cNvSpPr>
          <p:nvPr>
            <p:ph type="ftr" sz="quarter" idx="11"/>
          </p:nvPr>
        </p:nvSpPr>
        <p:spPr/>
        <p:txBody>
          <a:bodyPr/>
          <a:lstStyle>
            <a:lvl1pPr>
              <a:defRPr/>
            </a:lvl1pPr>
          </a:lstStyle>
          <a:p>
            <a:pPr>
              <a:defRPr/>
            </a:pPr>
            <a:endParaRPr lang="da-DK"/>
          </a:p>
        </p:txBody>
      </p:sp>
      <p:sp>
        <p:nvSpPr>
          <p:cNvPr id="9" name="Pladsholder til diasnummer 5"/>
          <p:cNvSpPr>
            <a:spLocks noGrp="1"/>
          </p:cNvSpPr>
          <p:nvPr>
            <p:ph type="sldNum" sz="quarter" idx="12"/>
          </p:nvPr>
        </p:nvSpPr>
        <p:spPr/>
        <p:txBody>
          <a:bodyPr/>
          <a:lstStyle>
            <a:lvl1pPr>
              <a:defRPr/>
            </a:lvl1pPr>
          </a:lstStyle>
          <a:p>
            <a:pPr>
              <a:defRPr/>
            </a:pPr>
            <a:fld id="{20FFB99D-A13A-4C39-A709-5C158A972D7B}" type="slidenum">
              <a:rPr lang="da-DK"/>
              <a:pPr>
                <a:def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p:txBody>
          <a:bodyPr/>
          <a:lstStyle>
            <a:lvl1pPr>
              <a:defRPr/>
            </a:lvl1pPr>
          </a:lstStyle>
          <a:p>
            <a:pPr>
              <a:defRPr/>
            </a:pPr>
            <a:fld id="{B98402A9-AF06-44A8-8497-B6FE9724A758}" type="datetimeFigureOut">
              <a:rPr lang="da-DK"/>
              <a:pPr>
                <a:defRPr/>
              </a:pPr>
              <a:t>19-11-2011</a:t>
            </a:fld>
            <a:endParaRPr lang="da-DK"/>
          </a:p>
        </p:txBody>
      </p:sp>
      <p:sp>
        <p:nvSpPr>
          <p:cNvPr id="4" name="Pladsholder til sidefod 4"/>
          <p:cNvSpPr>
            <a:spLocks noGrp="1"/>
          </p:cNvSpPr>
          <p:nvPr>
            <p:ph type="ftr" sz="quarter" idx="11"/>
          </p:nvPr>
        </p:nvSpPr>
        <p:spPr/>
        <p:txBody>
          <a:bodyPr/>
          <a:lstStyle>
            <a:lvl1pPr>
              <a:defRPr/>
            </a:lvl1pPr>
          </a:lstStyle>
          <a:p>
            <a:pPr>
              <a:defRPr/>
            </a:pPr>
            <a:endParaRPr lang="da-DK"/>
          </a:p>
        </p:txBody>
      </p:sp>
      <p:sp>
        <p:nvSpPr>
          <p:cNvPr id="5" name="Pladsholder til diasnummer 5"/>
          <p:cNvSpPr>
            <a:spLocks noGrp="1"/>
          </p:cNvSpPr>
          <p:nvPr>
            <p:ph type="sldNum" sz="quarter" idx="12"/>
          </p:nvPr>
        </p:nvSpPr>
        <p:spPr/>
        <p:txBody>
          <a:bodyPr/>
          <a:lstStyle>
            <a:lvl1pPr>
              <a:defRPr/>
            </a:lvl1pPr>
          </a:lstStyle>
          <a:p>
            <a:pPr>
              <a:defRPr/>
            </a:pPr>
            <a:fld id="{3E29EA38-AFB3-48F5-9BB5-9855F88DC1D9}" type="slidenum">
              <a:rPr lang="da-DK"/>
              <a:pPr>
                <a:def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fld id="{698867B6-F38B-4D40-9D5A-1588FBE4C7F5}" type="datetimeFigureOut">
              <a:rPr lang="da-DK"/>
              <a:pPr>
                <a:defRPr/>
              </a:pPr>
              <a:t>19-11-2011</a:t>
            </a:fld>
            <a:endParaRPr lang="da-DK"/>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C5A66BE2-AA7E-4B0F-BA2E-14DA4EE7217E}" type="slidenum">
              <a:rPr lang="da-DK"/>
              <a:pPr>
                <a:def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C555E5AD-6D1E-47A4-9757-2DB9E80B3596}" type="datetimeFigureOut">
              <a:rPr lang="da-DK"/>
              <a:pPr>
                <a:defRPr/>
              </a:pPr>
              <a:t>19-11-2011</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3DBF64B0-03D0-4B6A-929B-DD0E2356EB3E}" type="slidenum">
              <a:rPr lang="da-DK"/>
              <a:pPr>
                <a:def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FE177C70-45DE-441D-B481-B5CE6DB95243}" type="datetimeFigureOut">
              <a:rPr lang="da-DK"/>
              <a:pPr>
                <a:defRPr/>
              </a:pPr>
              <a:t>19-11-2011</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C1F856EB-0208-4E97-857F-FCA8C5BEA280}" type="slidenum">
              <a:rPr lang="da-DK"/>
              <a:pPr>
                <a:def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p>
        </p:txBody>
      </p:sp>
      <p:sp>
        <p:nvSpPr>
          <p:cNvPr id="1027"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B18F748-05BA-4C2D-B850-5C2F8AE7D43D}" type="datetimeFigureOut">
              <a:rPr lang="da-DK"/>
              <a:pPr>
                <a:defRPr/>
              </a:pPr>
              <a:t>19-11-2011</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17426B11-8E91-46EC-9204-317D3AF1B676}" type="slidenum">
              <a:rPr lang="da-DK"/>
              <a:pPr>
                <a:defRPr/>
              </a:pPr>
              <a:t>‹nr.›</a:t>
            </a:fld>
            <a:endParaRPr lang="da-DK"/>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normAutofit fontScale="90000"/>
          </a:bodyPr>
          <a:lstStyle/>
          <a:p>
            <a:pPr fontAlgn="auto">
              <a:spcAft>
                <a:spcPts val="0"/>
              </a:spcAft>
              <a:defRPr/>
            </a:pPr>
            <a:r>
              <a:rPr lang="da-DK" dirty="0" err="1" smtClean="0"/>
              <a:t>Psykoedukation</a:t>
            </a:r>
            <a:r>
              <a:rPr lang="da-DK" dirty="0" smtClean="0"/>
              <a:t> for børn, unge og forældre</a:t>
            </a:r>
            <a:br>
              <a:rPr lang="da-DK" dirty="0" smtClean="0"/>
            </a:br>
            <a:endParaRPr lang="da-DK" dirty="0"/>
          </a:p>
        </p:txBody>
      </p:sp>
      <p:sp>
        <p:nvSpPr>
          <p:cNvPr id="3" name="Undertitel 2"/>
          <p:cNvSpPr>
            <a:spLocks noGrp="1"/>
          </p:cNvSpPr>
          <p:nvPr>
            <p:ph type="subTitle" idx="1"/>
          </p:nvPr>
        </p:nvSpPr>
        <p:spPr/>
        <p:txBody>
          <a:bodyPr rtlCol="0">
            <a:normAutofit/>
          </a:bodyPr>
          <a:lstStyle/>
          <a:p>
            <a:pPr fontAlgn="auto">
              <a:spcAft>
                <a:spcPts val="0"/>
              </a:spcAft>
              <a:buFont typeface="Arial" pitchFamily="34" charset="0"/>
              <a:buNone/>
              <a:defRPr/>
            </a:pPr>
            <a:r>
              <a:rPr lang="da-DK" dirty="0" smtClean="0"/>
              <a:t>Et undervisningsprogram om depression</a:t>
            </a:r>
            <a:endParaRPr lang="da-DK"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Tænkningens processer</a:t>
            </a:r>
            <a:br>
              <a:rPr lang="da-DK" dirty="0" smtClean="0"/>
            </a:br>
            <a:r>
              <a:rPr lang="da-DK" dirty="0" smtClean="0"/>
              <a:t>ved en depression</a:t>
            </a:r>
            <a:endParaRPr lang="da-DK" dirty="0"/>
          </a:p>
        </p:txBody>
      </p:sp>
      <p:sp>
        <p:nvSpPr>
          <p:cNvPr id="3" name="Pladsholder til indhold 2"/>
          <p:cNvSpPr>
            <a:spLocks noGrp="1"/>
          </p:cNvSpPr>
          <p:nvPr>
            <p:ph idx="1"/>
          </p:nvPr>
        </p:nvSpPr>
        <p:spPr/>
        <p:txBody>
          <a:bodyPr rtlCol="0">
            <a:normAutofit fontScale="77500" lnSpcReduction="20000"/>
          </a:bodyPr>
          <a:lstStyle/>
          <a:p>
            <a:pPr fontAlgn="auto">
              <a:spcAft>
                <a:spcPts val="0"/>
              </a:spcAft>
              <a:buFont typeface="Arial" pitchFamily="34" charset="0"/>
              <a:buNone/>
              <a:defRPr/>
            </a:pPr>
            <a:r>
              <a:rPr lang="da-DK" dirty="0" smtClean="0"/>
              <a:t>Nogle oplever</a:t>
            </a:r>
          </a:p>
          <a:p>
            <a:pPr fontAlgn="auto">
              <a:spcAft>
                <a:spcPts val="0"/>
              </a:spcAft>
              <a:buFont typeface="Arial" pitchFamily="34" charset="0"/>
              <a:buChar char="•"/>
              <a:defRPr/>
            </a:pPr>
            <a:r>
              <a:rPr lang="da-DK" dirty="0" smtClean="0"/>
              <a:t>At tænkningen bliver langsommere, man taler langsommere</a:t>
            </a:r>
          </a:p>
          <a:p>
            <a:pPr fontAlgn="auto">
              <a:spcAft>
                <a:spcPts val="0"/>
              </a:spcAft>
              <a:buFont typeface="Arial" pitchFamily="34" charset="0"/>
              <a:buChar char="•"/>
              <a:defRPr/>
            </a:pPr>
            <a:r>
              <a:rPr lang="da-DK" dirty="0" smtClean="0"/>
              <a:t>At det kan være svært at komme i gang med helt almindelige daglige gøremål</a:t>
            </a:r>
          </a:p>
          <a:p>
            <a:pPr fontAlgn="auto">
              <a:spcAft>
                <a:spcPts val="0"/>
              </a:spcAft>
              <a:buFont typeface="Arial" pitchFamily="34" charset="0"/>
              <a:buChar char="•"/>
              <a:defRPr/>
            </a:pPr>
            <a:r>
              <a:rPr lang="da-DK" dirty="0" smtClean="0"/>
              <a:t>At lyde og lys kan blive for kraftige, lugte og smag kan ændre sig</a:t>
            </a:r>
          </a:p>
          <a:p>
            <a:pPr fontAlgn="auto">
              <a:spcAft>
                <a:spcPts val="0"/>
              </a:spcAft>
              <a:buFont typeface="Arial" pitchFamily="34" charset="0"/>
              <a:buChar char="•"/>
              <a:defRPr/>
            </a:pPr>
            <a:r>
              <a:rPr lang="da-DK" dirty="0" smtClean="0"/>
              <a:t>At have svært ved at koncentrere sig og dele sin opmærksomhed på flere ting, man går ligesom i stå</a:t>
            </a:r>
          </a:p>
          <a:p>
            <a:pPr fontAlgn="auto">
              <a:spcAft>
                <a:spcPts val="0"/>
              </a:spcAft>
              <a:buFont typeface="Arial" pitchFamily="34" charset="0"/>
              <a:buChar char="•"/>
              <a:defRPr/>
            </a:pPr>
            <a:r>
              <a:rPr lang="da-DK" dirty="0" smtClean="0"/>
              <a:t>At hukommelsen bliver dårlig og at det er svært at lære nyt </a:t>
            </a:r>
          </a:p>
          <a:p>
            <a:pPr fontAlgn="auto">
              <a:spcAft>
                <a:spcPts val="0"/>
              </a:spcAft>
              <a:buFont typeface="Arial" pitchFamily="34" charset="0"/>
              <a:buChar char="•"/>
              <a:defRPr/>
            </a:pPr>
            <a:r>
              <a:rPr lang="da-DK" dirty="0" smtClean="0"/>
              <a:t>At det kan være svært at overskue , strukturere og planlægge selv helt almindelige ting som at pakke sin taske eller købe ind  </a:t>
            </a:r>
            <a:endParaRPr lang="da-D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Fysiske symptomer</a:t>
            </a:r>
            <a:br>
              <a:rPr lang="da-DK" dirty="0" smtClean="0"/>
            </a:br>
            <a:r>
              <a:rPr lang="da-DK" dirty="0" smtClean="0"/>
              <a:t>ved en depression</a:t>
            </a:r>
            <a:endParaRPr lang="da-DK" dirty="0"/>
          </a:p>
        </p:txBody>
      </p:sp>
      <p:sp>
        <p:nvSpPr>
          <p:cNvPr id="3" name="Pladsholder til indhold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da-DK" dirty="0" smtClean="0"/>
              <a:t>Man kan være meget træt</a:t>
            </a:r>
          </a:p>
          <a:p>
            <a:pPr fontAlgn="auto">
              <a:spcAft>
                <a:spcPts val="0"/>
              </a:spcAft>
              <a:buFont typeface="Arial" pitchFamily="34" charset="0"/>
              <a:buChar char="•"/>
              <a:defRPr/>
            </a:pPr>
            <a:r>
              <a:rPr lang="da-DK" dirty="0" smtClean="0"/>
              <a:t>Man kan bevæge sig langsommere end normalt eller blive urolig inden i og have svært ved at finde ro nogen steder</a:t>
            </a:r>
          </a:p>
          <a:p>
            <a:pPr fontAlgn="auto">
              <a:spcAft>
                <a:spcPts val="0"/>
              </a:spcAft>
              <a:buFont typeface="Arial" pitchFamily="34" charset="0"/>
              <a:buChar char="•"/>
              <a:defRPr/>
            </a:pPr>
            <a:r>
              <a:rPr lang="da-DK" dirty="0" smtClean="0"/>
              <a:t>Man kan have svært ved at finde ordene</a:t>
            </a:r>
          </a:p>
          <a:p>
            <a:pPr fontAlgn="auto">
              <a:spcAft>
                <a:spcPts val="0"/>
              </a:spcAft>
              <a:buFont typeface="Arial" pitchFamily="34" charset="0"/>
              <a:buChar char="•"/>
              <a:defRPr/>
            </a:pPr>
            <a:r>
              <a:rPr lang="da-DK" dirty="0" smtClean="0"/>
              <a:t>Man kan enten miste sin appetit , få kvalme, tabe i vægt eller trøstespise og tage på</a:t>
            </a:r>
          </a:p>
          <a:p>
            <a:pPr fontAlgn="auto">
              <a:spcAft>
                <a:spcPts val="0"/>
              </a:spcAft>
              <a:buFont typeface="Arial" pitchFamily="34" charset="0"/>
              <a:buChar char="•"/>
              <a:defRPr/>
            </a:pPr>
            <a:r>
              <a:rPr lang="da-DK" dirty="0" smtClean="0"/>
              <a:t>Man kan have svært ved at falde i søvn og/eller vågne op flere gange om natten og  vågne tidligt eller sove det meste af døgnet</a:t>
            </a:r>
          </a:p>
          <a:p>
            <a:pPr fontAlgn="auto">
              <a:spcAft>
                <a:spcPts val="0"/>
              </a:spcAft>
              <a:buFont typeface="Arial" pitchFamily="34" charset="0"/>
              <a:buChar char="•"/>
              <a:defRPr/>
            </a:pPr>
            <a:endParaRPr lang="da-D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Andre symptomer</a:t>
            </a:r>
            <a:br>
              <a:rPr lang="da-DK" dirty="0" smtClean="0"/>
            </a:br>
            <a:r>
              <a:rPr lang="da-DK" dirty="0" smtClean="0"/>
              <a:t>ved depression</a:t>
            </a:r>
            <a:endParaRPr lang="da-DK" dirty="0"/>
          </a:p>
        </p:txBody>
      </p:sp>
      <p:sp>
        <p:nvSpPr>
          <p:cNvPr id="24578" name="Pladsholder til indhold 2"/>
          <p:cNvSpPr>
            <a:spLocks noGrp="1"/>
          </p:cNvSpPr>
          <p:nvPr>
            <p:ph idx="1"/>
          </p:nvPr>
        </p:nvSpPr>
        <p:spPr/>
        <p:txBody>
          <a:bodyPr/>
          <a:lstStyle/>
          <a:p>
            <a:r>
              <a:rPr lang="da-DK" smtClean="0"/>
              <a:t>Angst</a:t>
            </a:r>
          </a:p>
          <a:p>
            <a:r>
              <a:rPr lang="da-DK" smtClean="0"/>
              <a:t>Tro at man er fysisk syg</a:t>
            </a:r>
          </a:p>
          <a:p>
            <a:r>
              <a:rPr lang="da-DK" smtClean="0"/>
              <a:t>Have mange smerter i kroppen</a:t>
            </a:r>
          </a:p>
          <a:p>
            <a:r>
              <a:rPr lang="da-DK" smtClean="0"/>
              <a:t>Tvangstanker</a:t>
            </a:r>
          </a:p>
          <a:p>
            <a:r>
              <a:rPr lang="da-DK" smtClean="0"/>
              <a:t>Trække sig fra familie og venner </a:t>
            </a:r>
          </a:p>
          <a:p>
            <a:r>
              <a:rPr lang="da-DK" smtClean="0"/>
              <a:t>Isolere sig på værelset</a:t>
            </a:r>
          </a:p>
          <a:p>
            <a:endParaRPr lang="da-DK" smtClean="0"/>
          </a:p>
          <a:p>
            <a:endParaRPr lang="da-DK" smtClean="0"/>
          </a:p>
          <a:p>
            <a:endParaRPr lang="da-DK"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el 1"/>
          <p:cNvSpPr>
            <a:spLocks noGrp="1"/>
          </p:cNvSpPr>
          <p:nvPr>
            <p:ph type="title"/>
          </p:nvPr>
        </p:nvSpPr>
        <p:spPr/>
        <p:txBody>
          <a:bodyPr/>
          <a:lstStyle/>
          <a:p>
            <a:r>
              <a:rPr lang="da-DK" smtClean="0"/>
              <a:t>Fakta om depression</a:t>
            </a:r>
          </a:p>
        </p:txBody>
      </p:sp>
      <p:sp>
        <p:nvSpPr>
          <p:cNvPr id="25602" name="Pladsholder til indhold 2"/>
          <p:cNvSpPr>
            <a:spLocks noGrp="1"/>
          </p:cNvSpPr>
          <p:nvPr>
            <p:ph idx="1"/>
          </p:nvPr>
        </p:nvSpPr>
        <p:spPr/>
        <p:txBody>
          <a:bodyPr/>
          <a:lstStyle/>
          <a:p>
            <a:r>
              <a:rPr lang="da-DK" smtClean="0"/>
              <a:t>En depression varer sædvanligvis i ca. 1år</a:t>
            </a:r>
          </a:p>
          <a:p>
            <a:r>
              <a:rPr lang="da-DK" smtClean="0"/>
              <a:t>Tidlig behandling kan give et kortere og mildere forløb</a:t>
            </a:r>
          </a:p>
          <a:p>
            <a:r>
              <a:rPr lang="da-DK" smtClean="0"/>
              <a:t>Forældre, søskende og venner kan hjælpe</a:t>
            </a:r>
          </a:p>
          <a:p>
            <a:r>
              <a:rPr lang="da-DK" smtClean="0"/>
              <a:t>Depression kan behandles</a:t>
            </a:r>
          </a:p>
          <a:p>
            <a:r>
              <a:rPr lang="da-DK" smtClean="0"/>
              <a:t>Depressionen kan komme igen</a:t>
            </a:r>
          </a:p>
          <a:p>
            <a:endParaRPr lang="da-DK"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Sårbarhed, psykologisk stress og depression</a:t>
            </a:r>
            <a:endParaRPr lang="da-DK" dirty="0"/>
          </a:p>
        </p:txBody>
      </p:sp>
      <p:sp>
        <p:nvSpPr>
          <p:cNvPr id="26626" name="Pladsholder til indhold 2"/>
          <p:cNvSpPr>
            <a:spLocks noGrp="1"/>
          </p:cNvSpPr>
          <p:nvPr>
            <p:ph idx="1"/>
          </p:nvPr>
        </p:nvSpPr>
        <p:spPr/>
        <p:txBody>
          <a:bodyPr/>
          <a:lstStyle/>
          <a:p>
            <a:pPr>
              <a:buFont typeface="Arial" charset="0"/>
              <a:buNone/>
            </a:pPr>
            <a:r>
              <a:rPr lang="da-DK" smtClean="0"/>
              <a:t>Sårbarhed:</a:t>
            </a:r>
          </a:p>
          <a:p>
            <a:pPr>
              <a:buFont typeface="Wingdings" pitchFamily="2" charset="2"/>
              <a:buChar char="§"/>
            </a:pPr>
            <a:r>
              <a:rPr lang="da-DK" smtClean="0"/>
              <a:t>Man kan have en nedarvet, genetisk, øget risiko for at få en depression</a:t>
            </a:r>
          </a:p>
          <a:p>
            <a:pPr>
              <a:buFont typeface="Wingdings" pitchFamily="2" charset="2"/>
              <a:buChar char="§"/>
            </a:pPr>
            <a:r>
              <a:rPr lang="da-DK" smtClean="0"/>
              <a:t>Man kan have oplevet forskellige svære tab eller andre belastninger i sin opvækst</a:t>
            </a:r>
          </a:p>
          <a:p>
            <a:pPr>
              <a:buFont typeface="Wingdings" pitchFamily="2" charset="2"/>
              <a:buChar char="§"/>
            </a:pPr>
            <a:r>
              <a:rPr lang="da-DK" smtClean="0"/>
              <a:t>Man kan have andre psykiske vanskeligheder</a:t>
            </a:r>
          </a:p>
          <a:p>
            <a:pPr>
              <a:buFont typeface="Wingdings" pitchFamily="2" charset="2"/>
              <a:buChar char="§"/>
            </a:pPr>
            <a:endParaRPr lang="da-DK"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el 1"/>
          <p:cNvSpPr>
            <a:spLocks noGrp="1"/>
          </p:cNvSpPr>
          <p:nvPr>
            <p:ph type="title"/>
          </p:nvPr>
        </p:nvSpPr>
        <p:spPr/>
        <p:txBody>
          <a:bodyPr/>
          <a:lstStyle/>
          <a:p>
            <a:r>
              <a:rPr lang="da-DK" smtClean="0"/>
              <a:t>Psykologisk stress</a:t>
            </a:r>
          </a:p>
        </p:txBody>
      </p:sp>
      <p:sp>
        <p:nvSpPr>
          <p:cNvPr id="3" name="Pladsholder til indhold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da-DK" dirty="0" smtClean="0"/>
              <a:t>Psykologisk stress er ikke bare at have travlt</a:t>
            </a:r>
          </a:p>
          <a:p>
            <a:pPr fontAlgn="auto">
              <a:spcAft>
                <a:spcPts val="0"/>
              </a:spcAft>
              <a:buFont typeface="Arial" pitchFamily="34" charset="0"/>
              <a:buChar char="•"/>
              <a:defRPr/>
            </a:pPr>
            <a:r>
              <a:rPr lang="da-DK" dirty="0" smtClean="0"/>
              <a:t>Psykologisk stress inkluderer en følelse af belastning</a:t>
            </a:r>
          </a:p>
          <a:p>
            <a:pPr fontAlgn="auto">
              <a:spcAft>
                <a:spcPts val="0"/>
              </a:spcAft>
              <a:buFont typeface="Arial" pitchFamily="34" charset="0"/>
              <a:buChar char="•"/>
              <a:defRPr/>
            </a:pPr>
            <a:r>
              <a:rPr lang="da-DK" dirty="0" smtClean="0"/>
              <a:t>Psykologisk stress er en reaktion på en situation, som af en selv betragtes som ubehageligt og medfører en overbelastning af den psykiske bearbejdning, følelsesmæssigt og tænkningsmæssigt</a:t>
            </a:r>
          </a:p>
          <a:p>
            <a:pPr fontAlgn="auto">
              <a:spcAft>
                <a:spcPts val="0"/>
              </a:spcAft>
              <a:buFont typeface="Arial" pitchFamily="34" charset="0"/>
              <a:buChar char="•"/>
              <a:defRPr/>
            </a:pPr>
            <a:r>
              <a:rPr lang="da-DK" dirty="0" smtClean="0"/>
              <a:t>Psykologisk stress er stærkt afhængigt af personlighed, situation, forhold til andre og hos børn tillige af udviklingstrin</a:t>
            </a:r>
            <a:endParaRPr lang="da-D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title"/>
          </p:nvPr>
        </p:nvSpPr>
        <p:spPr/>
        <p:txBody>
          <a:bodyPr/>
          <a:lstStyle/>
          <a:p>
            <a:r>
              <a:rPr lang="da-DK" smtClean="0"/>
              <a:t>Behandling af depression</a:t>
            </a:r>
          </a:p>
        </p:txBody>
      </p:sp>
      <p:sp>
        <p:nvSpPr>
          <p:cNvPr id="28674" name="Pladsholder til indhold 2"/>
          <p:cNvSpPr>
            <a:spLocks noGrp="1"/>
          </p:cNvSpPr>
          <p:nvPr>
            <p:ph idx="1"/>
          </p:nvPr>
        </p:nvSpPr>
        <p:spPr>
          <a:xfrm>
            <a:off x="395288" y="1628775"/>
            <a:ext cx="8229600" cy="4525963"/>
          </a:xfrm>
        </p:spPr>
        <p:txBody>
          <a:bodyPr/>
          <a:lstStyle/>
          <a:p>
            <a:r>
              <a:rPr lang="da-DK" smtClean="0"/>
              <a:t>Undervisning, psykoedukation</a:t>
            </a:r>
          </a:p>
          <a:p>
            <a:r>
              <a:rPr lang="da-DK" smtClean="0"/>
              <a:t>Miljøbehandling herunder reduktion af psykosociale belastninger</a:t>
            </a:r>
          </a:p>
          <a:p>
            <a:r>
              <a:rPr lang="da-DK" smtClean="0"/>
              <a:t>Samtalebehandling, samtaleterapi</a:t>
            </a:r>
          </a:p>
          <a:p>
            <a:r>
              <a:rPr lang="da-DK" smtClean="0"/>
              <a:t>Motion, lys og kost</a:t>
            </a:r>
          </a:p>
          <a:p>
            <a:r>
              <a:rPr lang="da-DK" smtClean="0"/>
              <a:t>Medicin</a:t>
            </a:r>
          </a:p>
          <a:p>
            <a:r>
              <a:rPr lang="da-DK" smtClean="0"/>
              <a:t>ECT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el 1"/>
          <p:cNvSpPr>
            <a:spLocks noGrp="1"/>
          </p:cNvSpPr>
          <p:nvPr>
            <p:ph type="title"/>
          </p:nvPr>
        </p:nvSpPr>
        <p:spPr/>
        <p:txBody>
          <a:bodyPr/>
          <a:lstStyle/>
          <a:p>
            <a:r>
              <a:rPr lang="da-DK" smtClean="0"/>
              <a:t>Psykoedukation</a:t>
            </a:r>
          </a:p>
        </p:txBody>
      </p:sp>
      <p:sp>
        <p:nvSpPr>
          <p:cNvPr id="29698" name="Pladsholder til indhold 2"/>
          <p:cNvSpPr>
            <a:spLocks noGrp="1"/>
          </p:cNvSpPr>
          <p:nvPr>
            <p:ph idx="1"/>
          </p:nvPr>
        </p:nvSpPr>
        <p:spPr/>
        <p:txBody>
          <a:bodyPr/>
          <a:lstStyle/>
          <a:p>
            <a:r>
              <a:rPr lang="da-DK" smtClean="0"/>
              <a:t>At lære om sin sygdom, dens symptomer, årsag, forløb og behandling </a:t>
            </a:r>
          </a:p>
          <a:p>
            <a:r>
              <a:rPr lang="da-DK" smtClean="0"/>
              <a:t>At blive fortrolig med sygdommens advarselssignaler og symptomer</a:t>
            </a:r>
          </a:p>
          <a:p>
            <a:r>
              <a:rPr lang="da-DK" smtClean="0"/>
              <a:t>At evt. kunne forebygge at den kommer igen i samme styrke</a:t>
            </a:r>
          </a:p>
          <a:p>
            <a:endParaRPr lang="da-DK" smtClean="0"/>
          </a:p>
          <a:p>
            <a:endParaRPr lang="da-DK" smtClean="0"/>
          </a:p>
          <a:p>
            <a:endParaRPr lang="da-DK"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r>
              <a:rPr lang="da-DK" smtClean="0"/>
              <a:t>Miljøbehandling</a:t>
            </a:r>
          </a:p>
        </p:txBody>
      </p:sp>
      <p:sp>
        <p:nvSpPr>
          <p:cNvPr id="3" name="Pladsholder til indhold 2"/>
          <p:cNvSpPr>
            <a:spLocks noGrp="1"/>
          </p:cNvSpPr>
          <p:nvPr>
            <p:ph idx="1"/>
          </p:nvPr>
        </p:nvSpPr>
        <p:spPr/>
        <p:txBody>
          <a:bodyPr rtlCol="0">
            <a:normAutofit fontScale="77500" lnSpcReduction="20000"/>
          </a:bodyPr>
          <a:lstStyle/>
          <a:p>
            <a:pPr fontAlgn="auto">
              <a:spcAft>
                <a:spcPts val="0"/>
              </a:spcAft>
              <a:buFont typeface="Arial" pitchFamily="34" charset="0"/>
              <a:buNone/>
              <a:defRPr/>
            </a:pPr>
            <a:r>
              <a:rPr lang="da-DK" dirty="0" smtClean="0"/>
              <a:t> Hvad er miljøbehandling?</a:t>
            </a:r>
          </a:p>
          <a:p>
            <a:pPr fontAlgn="auto">
              <a:spcAft>
                <a:spcPts val="0"/>
              </a:spcAft>
              <a:buFont typeface="Arial" pitchFamily="34" charset="0"/>
              <a:buNone/>
              <a:defRPr/>
            </a:pPr>
            <a:r>
              <a:rPr lang="da-DK" dirty="0" smtClean="0"/>
              <a:t> Behandling ved forældre og andre i nærmiljøet</a:t>
            </a:r>
          </a:p>
          <a:p>
            <a:pPr fontAlgn="auto">
              <a:spcAft>
                <a:spcPts val="0"/>
              </a:spcAft>
              <a:buFont typeface="Arial" pitchFamily="34" charset="0"/>
              <a:buChar char="•"/>
              <a:defRPr/>
            </a:pPr>
            <a:r>
              <a:rPr lang="da-DK" dirty="0" smtClean="0"/>
              <a:t>At blive forstået af sine nærmeste</a:t>
            </a:r>
          </a:p>
          <a:p>
            <a:pPr fontAlgn="auto">
              <a:spcAft>
                <a:spcPts val="0"/>
              </a:spcAft>
              <a:buFont typeface="Arial" pitchFamily="34" charset="0"/>
              <a:buChar char="•"/>
              <a:defRPr/>
            </a:pPr>
            <a:r>
              <a:rPr lang="da-DK" dirty="0" smtClean="0"/>
              <a:t>Få hjælp til at forstå sin sygdom</a:t>
            </a:r>
          </a:p>
          <a:p>
            <a:pPr fontAlgn="auto">
              <a:spcAft>
                <a:spcPts val="0"/>
              </a:spcAft>
              <a:buFont typeface="Arial" pitchFamily="34" charset="0"/>
              <a:buChar char="•"/>
              <a:defRPr/>
            </a:pPr>
            <a:r>
              <a:rPr lang="da-DK" dirty="0" smtClean="0"/>
              <a:t>Få hjælp til at få struktur i dagligdagen</a:t>
            </a:r>
          </a:p>
          <a:p>
            <a:pPr fontAlgn="auto">
              <a:spcAft>
                <a:spcPts val="0"/>
              </a:spcAft>
              <a:buFont typeface="Arial" pitchFamily="34" charset="0"/>
              <a:buChar char="•"/>
              <a:defRPr/>
            </a:pPr>
            <a:r>
              <a:rPr lang="da-DK" dirty="0" smtClean="0"/>
              <a:t>Få støtte til at modtage behandling</a:t>
            </a:r>
          </a:p>
          <a:p>
            <a:pPr fontAlgn="auto">
              <a:spcAft>
                <a:spcPts val="0"/>
              </a:spcAft>
              <a:buFont typeface="Arial" pitchFamily="34" charset="0"/>
              <a:buChar char="•"/>
              <a:defRPr/>
            </a:pPr>
            <a:r>
              <a:rPr lang="da-DK" dirty="0" smtClean="0"/>
              <a:t>Få hjælp til at nedbringe ydre belastninger som skænderier, store krav i f.eks. skole eller derhjemme, at lave en ting af gangen, ved behov mulighed for større aflastning evt. indlæggelse</a:t>
            </a:r>
          </a:p>
          <a:p>
            <a:pPr fontAlgn="auto">
              <a:spcAft>
                <a:spcPts val="0"/>
              </a:spcAft>
              <a:buFont typeface="Arial" pitchFamily="34" charset="0"/>
              <a:buChar char="•"/>
              <a:defRPr/>
            </a:pPr>
            <a:r>
              <a:rPr lang="da-DK" dirty="0" smtClean="0"/>
              <a:t>Hjælp og støtte til lystgivende aktiviteter i passende omfang</a:t>
            </a:r>
          </a:p>
          <a:p>
            <a:pPr fontAlgn="auto">
              <a:spcAft>
                <a:spcPts val="0"/>
              </a:spcAft>
              <a:buFont typeface="Arial" pitchFamily="34" charset="0"/>
              <a:buChar char="•"/>
              <a:defRPr/>
            </a:pPr>
            <a:endParaRPr lang="da-D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p:txBody>
          <a:bodyPr/>
          <a:lstStyle/>
          <a:p>
            <a:r>
              <a:rPr lang="da-DK" smtClean="0"/>
              <a:t>Samtalebehandling</a:t>
            </a:r>
          </a:p>
        </p:txBody>
      </p:sp>
      <p:sp>
        <p:nvSpPr>
          <p:cNvPr id="3" name="Pladsholder til indhold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da-DK" dirty="0" smtClean="0"/>
              <a:t>Støttende samtaler</a:t>
            </a:r>
          </a:p>
          <a:p>
            <a:pPr fontAlgn="auto">
              <a:spcAft>
                <a:spcPts val="0"/>
              </a:spcAft>
              <a:buFont typeface="Arial" pitchFamily="34" charset="0"/>
              <a:buChar char="•"/>
              <a:defRPr/>
            </a:pPr>
            <a:r>
              <a:rPr lang="da-DK" dirty="0" smtClean="0"/>
              <a:t>Samtale terapi enten individuel, familie eller gruppe</a:t>
            </a:r>
          </a:p>
          <a:p>
            <a:pPr fontAlgn="auto">
              <a:spcAft>
                <a:spcPts val="0"/>
              </a:spcAft>
              <a:buFont typeface="Arial" pitchFamily="34" charset="0"/>
              <a:buNone/>
              <a:defRPr/>
            </a:pPr>
            <a:r>
              <a:rPr lang="da-DK" dirty="0" smtClean="0"/>
              <a:t>Formålet er</a:t>
            </a:r>
          </a:p>
          <a:p>
            <a:pPr fontAlgn="auto">
              <a:spcAft>
                <a:spcPts val="0"/>
              </a:spcAft>
              <a:buFont typeface="Arial" pitchFamily="34" charset="0"/>
              <a:buChar char="•"/>
              <a:defRPr/>
            </a:pPr>
            <a:r>
              <a:rPr lang="da-DK" dirty="0" smtClean="0"/>
              <a:t>At lære at forstå og håndtere symptomerne </a:t>
            </a:r>
          </a:p>
          <a:p>
            <a:pPr fontAlgn="auto">
              <a:spcAft>
                <a:spcPts val="0"/>
              </a:spcAft>
              <a:buFont typeface="Arial" pitchFamily="34" charset="0"/>
              <a:buChar char="•"/>
              <a:defRPr/>
            </a:pPr>
            <a:r>
              <a:rPr lang="da-DK" dirty="0" smtClean="0"/>
              <a:t>At få støtte til at ændre den meget negative tænkning og derved  opleve at følelserne kommer igen og at man får lyst til ting, at se mere nuanceret på sig selv og andre samt på fortid, nutid og fremtid</a:t>
            </a:r>
          </a:p>
          <a:p>
            <a:pPr fontAlgn="auto">
              <a:spcAft>
                <a:spcPts val="0"/>
              </a:spcAft>
              <a:buFont typeface="Arial" pitchFamily="34" charset="0"/>
              <a:buChar char="•"/>
              <a:defRPr/>
            </a:pPr>
            <a:r>
              <a:rPr lang="da-DK" dirty="0" smtClean="0"/>
              <a:t>At blive bedre til at håndtere uenigheder i familien og med andre </a:t>
            </a:r>
            <a:endParaRPr lang="da-D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title"/>
          </p:nvPr>
        </p:nvSpPr>
        <p:spPr/>
        <p:txBody>
          <a:bodyPr/>
          <a:lstStyle/>
          <a:p>
            <a:r>
              <a:rPr lang="da-DK" smtClean="0"/>
              <a:t>Indhold</a:t>
            </a:r>
          </a:p>
        </p:txBody>
      </p:sp>
      <p:sp>
        <p:nvSpPr>
          <p:cNvPr id="3" name="Pladsholder til indhold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da-DK" dirty="0" smtClean="0"/>
              <a:t>Formålet med undervisningen</a:t>
            </a:r>
          </a:p>
          <a:p>
            <a:pPr fontAlgn="auto">
              <a:spcAft>
                <a:spcPts val="0"/>
              </a:spcAft>
              <a:buFont typeface="Arial" pitchFamily="34" charset="0"/>
              <a:buChar char="•"/>
              <a:defRPr/>
            </a:pPr>
            <a:r>
              <a:rPr lang="da-DK" dirty="0" smtClean="0"/>
              <a:t>Diagnose: hvad er det og hvad er det ikke</a:t>
            </a:r>
          </a:p>
          <a:p>
            <a:pPr fontAlgn="auto">
              <a:spcAft>
                <a:spcPts val="0"/>
              </a:spcAft>
              <a:buFont typeface="Arial" pitchFamily="34" charset="0"/>
              <a:buChar char="•"/>
              <a:defRPr/>
            </a:pPr>
            <a:r>
              <a:rPr lang="da-DK" dirty="0" smtClean="0"/>
              <a:t>Forskellige symptomer på depression</a:t>
            </a:r>
          </a:p>
          <a:p>
            <a:pPr fontAlgn="auto">
              <a:spcAft>
                <a:spcPts val="0"/>
              </a:spcAft>
              <a:buFont typeface="Arial" pitchFamily="34" charset="0"/>
              <a:buChar char="•"/>
              <a:defRPr/>
            </a:pPr>
            <a:r>
              <a:rPr lang="da-DK" dirty="0" smtClean="0"/>
              <a:t>Sårbarhed, psykologisk stress, depression</a:t>
            </a:r>
          </a:p>
          <a:p>
            <a:pPr fontAlgn="auto">
              <a:spcAft>
                <a:spcPts val="0"/>
              </a:spcAft>
              <a:buFont typeface="Arial" pitchFamily="34" charset="0"/>
              <a:buChar char="•"/>
              <a:defRPr/>
            </a:pPr>
            <a:r>
              <a:rPr lang="da-DK" dirty="0" smtClean="0"/>
              <a:t>Behandling: medicin, samtalebehandling, motion, kost, lys</a:t>
            </a:r>
          </a:p>
          <a:p>
            <a:pPr fontAlgn="auto">
              <a:spcAft>
                <a:spcPts val="0"/>
              </a:spcAft>
              <a:buFont typeface="Arial" pitchFamily="34" charset="0"/>
              <a:buChar char="•"/>
              <a:defRPr/>
            </a:pPr>
            <a:r>
              <a:rPr lang="da-DK" dirty="0" smtClean="0"/>
              <a:t>Hvad kan du selv gøre</a:t>
            </a:r>
          </a:p>
          <a:p>
            <a:pPr fontAlgn="auto">
              <a:spcAft>
                <a:spcPts val="0"/>
              </a:spcAft>
              <a:buFont typeface="Arial" pitchFamily="34" charset="0"/>
              <a:buChar char="•"/>
              <a:defRPr/>
            </a:pPr>
            <a:r>
              <a:rPr lang="da-DK" dirty="0" smtClean="0"/>
              <a:t>Forhold til familie og venner</a:t>
            </a:r>
          </a:p>
          <a:p>
            <a:pPr fontAlgn="auto">
              <a:spcAft>
                <a:spcPts val="0"/>
              </a:spcAft>
              <a:buFont typeface="Arial" pitchFamily="34" charset="0"/>
              <a:buChar char="•"/>
              <a:defRPr/>
            </a:pPr>
            <a:r>
              <a:rPr lang="da-DK" dirty="0" smtClean="0"/>
              <a:t>Lovgivning ? </a:t>
            </a:r>
            <a:endParaRPr lang="da-D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Medicinsk behandling</a:t>
            </a:r>
            <a:br>
              <a:rPr lang="da-DK" dirty="0" smtClean="0"/>
            </a:br>
            <a:r>
              <a:rPr lang="da-DK" dirty="0" smtClean="0"/>
              <a:t>hvorfor medicin? </a:t>
            </a:r>
            <a:endParaRPr lang="da-DK" dirty="0"/>
          </a:p>
        </p:txBody>
      </p:sp>
      <p:sp>
        <p:nvSpPr>
          <p:cNvPr id="3" name="Pladsholder til indhold 2"/>
          <p:cNvSpPr>
            <a:spLocks noGrp="1"/>
          </p:cNvSpPr>
          <p:nvPr>
            <p:ph idx="1"/>
          </p:nvPr>
        </p:nvSpPr>
        <p:spPr/>
        <p:txBody>
          <a:bodyPr rtlCol="0">
            <a:normAutofit lnSpcReduction="10000"/>
          </a:bodyPr>
          <a:lstStyle/>
          <a:p>
            <a:pPr fontAlgn="auto">
              <a:spcAft>
                <a:spcPts val="0"/>
              </a:spcAft>
              <a:buFont typeface="Arial" pitchFamily="34" charset="0"/>
              <a:buNone/>
              <a:defRPr/>
            </a:pPr>
            <a:r>
              <a:rPr lang="da-DK" dirty="0" smtClean="0"/>
              <a:t>Antidepressiv medicin (SSRI):</a:t>
            </a:r>
          </a:p>
          <a:p>
            <a:pPr fontAlgn="auto">
              <a:spcAft>
                <a:spcPts val="0"/>
              </a:spcAft>
              <a:buFont typeface="Arial" pitchFamily="34" charset="0"/>
              <a:buChar char="•"/>
              <a:defRPr/>
            </a:pPr>
            <a:r>
              <a:rPr lang="da-DK" dirty="0" err="1" smtClean="0"/>
              <a:t>Fluoxetin</a:t>
            </a:r>
            <a:r>
              <a:rPr lang="da-DK" dirty="0" smtClean="0"/>
              <a:t>, </a:t>
            </a:r>
            <a:r>
              <a:rPr lang="da-DK" dirty="0" err="1" smtClean="0"/>
              <a:t>sertralin</a:t>
            </a:r>
            <a:r>
              <a:rPr lang="da-DK" dirty="0" smtClean="0"/>
              <a:t>, </a:t>
            </a:r>
            <a:r>
              <a:rPr lang="da-DK" dirty="0" err="1" smtClean="0"/>
              <a:t>citalopram</a:t>
            </a:r>
            <a:endParaRPr lang="da-DK" dirty="0" smtClean="0"/>
          </a:p>
          <a:p>
            <a:pPr fontAlgn="auto">
              <a:spcAft>
                <a:spcPts val="0"/>
              </a:spcAft>
              <a:buFont typeface="Arial" pitchFamily="34" charset="0"/>
              <a:buChar char="•"/>
              <a:defRPr/>
            </a:pPr>
            <a:r>
              <a:rPr lang="da-DK" dirty="0" smtClean="0"/>
              <a:t>Virkningsmekanisme: Det øger signalstoffet </a:t>
            </a:r>
            <a:r>
              <a:rPr lang="da-DK" dirty="0" err="1" smtClean="0"/>
              <a:t>serotonin</a:t>
            </a:r>
            <a:r>
              <a:rPr lang="da-DK" dirty="0" smtClean="0"/>
              <a:t> imellem nerver i hjernen i de områder af hjernen der regulerer stemningslejet og dermed tænkningen, følelserne samt adfærden </a:t>
            </a:r>
          </a:p>
          <a:p>
            <a:pPr fontAlgn="auto">
              <a:spcAft>
                <a:spcPts val="0"/>
              </a:spcAft>
              <a:buFont typeface="Arial" pitchFamily="34" charset="0"/>
              <a:buChar char="•"/>
              <a:defRPr/>
            </a:pPr>
            <a:r>
              <a:rPr lang="da-DK" dirty="0" smtClean="0"/>
              <a:t>Det kan helbrede, lindre og forebygge symptomer </a:t>
            </a:r>
          </a:p>
          <a:p>
            <a:pPr fontAlgn="auto">
              <a:spcAft>
                <a:spcPts val="0"/>
              </a:spcAft>
              <a:buFont typeface="Arial" pitchFamily="34" charset="0"/>
              <a:buChar char="•"/>
              <a:defRPr/>
            </a:pPr>
            <a:endParaRPr lang="da-DK" dirty="0" smtClean="0"/>
          </a:p>
          <a:p>
            <a:pPr fontAlgn="auto">
              <a:spcAft>
                <a:spcPts val="0"/>
              </a:spcAft>
              <a:buFont typeface="Arial" pitchFamily="34" charset="0"/>
              <a:buChar char="•"/>
              <a:defRPr/>
            </a:pPr>
            <a:endParaRPr lang="da-D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Medicin</a:t>
            </a:r>
            <a:br>
              <a:rPr lang="da-DK" dirty="0" smtClean="0"/>
            </a:br>
            <a:r>
              <a:rPr lang="da-DK" dirty="0" smtClean="0"/>
              <a:t>bivirkninger</a:t>
            </a:r>
            <a:endParaRPr lang="da-DK" dirty="0"/>
          </a:p>
        </p:txBody>
      </p:sp>
      <p:sp>
        <p:nvSpPr>
          <p:cNvPr id="3" name="Pladsholder til indhold 2"/>
          <p:cNvSpPr>
            <a:spLocks noGrp="1"/>
          </p:cNvSpPr>
          <p:nvPr>
            <p:ph idx="1"/>
          </p:nvPr>
        </p:nvSpPr>
        <p:spPr/>
        <p:txBody>
          <a:bodyPr rtlCol="0">
            <a:normAutofit lnSpcReduction="10000"/>
          </a:bodyPr>
          <a:lstStyle/>
          <a:p>
            <a:pPr fontAlgn="auto">
              <a:spcAft>
                <a:spcPts val="0"/>
              </a:spcAft>
              <a:buFont typeface="Arial" pitchFamily="34" charset="0"/>
              <a:buNone/>
              <a:defRPr/>
            </a:pPr>
            <a:r>
              <a:rPr lang="da-DK" dirty="0" smtClean="0"/>
              <a:t>De hyppigste:</a:t>
            </a:r>
          </a:p>
          <a:p>
            <a:pPr fontAlgn="auto">
              <a:spcAft>
                <a:spcPts val="0"/>
              </a:spcAft>
              <a:buFont typeface="Arial" pitchFamily="34" charset="0"/>
              <a:buChar char="•"/>
              <a:defRPr/>
            </a:pPr>
            <a:r>
              <a:rPr lang="da-DK" dirty="0" smtClean="0"/>
              <a:t>Forbigående kvalme, opkastninger, hovedpine</a:t>
            </a:r>
          </a:p>
          <a:p>
            <a:pPr fontAlgn="auto">
              <a:spcAft>
                <a:spcPts val="0"/>
              </a:spcAft>
              <a:buFont typeface="Arial" pitchFamily="34" charset="0"/>
              <a:buChar char="•"/>
              <a:defRPr/>
            </a:pPr>
            <a:r>
              <a:rPr lang="da-DK" dirty="0"/>
              <a:t>M</a:t>
            </a:r>
            <a:r>
              <a:rPr lang="da-DK" dirty="0" smtClean="0"/>
              <a:t>undtørhed </a:t>
            </a:r>
          </a:p>
          <a:p>
            <a:pPr fontAlgn="auto">
              <a:spcAft>
                <a:spcPts val="0"/>
              </a:spcAft>
              <a:buFont typeface="Arial" pitchFamily="34" charset="0"/>
              <a:buChar char="•"/>
              <a:defRPr/>
            </a:pPr>
            <a:r>
              <a:rPr lang="da-DK" dirty="0" smtClean="0"/>
              <a:t>Søvnbesvær (”stærke drømme”)</a:t>
            </a:r>
          </a:p>
          <a:p>
            <a:pPr fontAlgn="auto">
              <a:spcAft>
                <a:spcPts val="0"/>
              </a:spcAft>
              <a:buFont typeface="Arial" pitchFamily="34" charset="0"/>
              <a:buChar char="•"/>
              <a:defRPr/>
            </a:pPr>
            <a:r>
              <a:rPr lang="da-DK" dirty="0" smtClean="0"/>
              <a:t>Seksuelle bivirkninger</a:t>
            </a:r>
          </a:p>
          <a:p>
            <a:pPr fontAlgn="auto">
              <a:spcAft>
                <a:spcPts val="0"/>
              </a:spcAft>
              <a:buFont typeface="Arial" pitchFamily="34" charset="0"/>
              <a:buChar char="•"/>
              <a:defRPr/>
            </a:pPr>
            <a:r>
              <a:rPr lang="da-DK" dirty="0" smtClean="0"/>
              <a:t>Forbigående øget impulstrang f.eks. suicidale impulser</a:t>
            </a:r>
          </a:p>
          <a:p>
            <a:pPr fontAlgn="auto">
              <a:spcAft>
                <a:spcPts val="0"/>
              </a:spcAft>
              <a:buFont typeface="Arial" pitchFamily="34" charset="0"/>
              <a:buNone/>
              <a:defRPr/>
            </a:pPr>
            <a:r>
              <a:rPr lang="da-DK" dirty="0" smtClean="0"/>
              <a:t>Andre meget sjældne </a:t>
            </a:r>
            <a:endParaRPr lang="da-D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p:txBody>
          <a:bodyPr/>
          <a:lstStyle/>
          <a:p>
            <a:r>
              <a:rPr lang="da-DK" smtClean="0"/>
              <a:t>Motion, lys og kost</a:t>
            </a:r>
          </a:p>
        </p:txBody>
      </p:sp>
      <p:sp>
        <p:nvSpPr>
          <p:cNvPr id="3" name="Pladsholder til indhold 2"/>
          <p:cNvSpPr>
            <a:spLocks noGrp="1"/>
          </p:cNvSpPr>
          <p:nvPr>
            <p:ph idx="1"/>
          </p:nvPr>
        </p:nvSpPr>
        <p:spPr/>
        <p:txBody>
          <a:bodyPr rtlCol="0">
            <a:normAutofit fontScale="70000" lnSpcReduction="20000"/>
          </a:bodyPr>
          <a:lstStyle/>
          <a:p>
            <a:pPr fontAlgn="auto">
              <a:spcAft>
                <a:spcPts val="0"/>
              </a:spcAft>
              <a:buFont typeface="Arial" pitchFamily="34" charset="0"/>
              <a:buNone/>
              <a:defRPr/>
            </a:pPr>
            <a:r>
              <a:rPr lang="da-DK" dirty="0" smtClean="0"/>
              <a:t>Motion kan øger ens velbefindende:</a:t>
            </a:r>
          </a:p>
          <a:p>
            <a:pPr fontAlgn="auto">
              <a:spcAft>
                <a:spcPts val="0"/>
              </a:spcAft>
              <a:buFont typeface="Arial" pitchFamily="34" charset="0"/>
              <a:buChar char="•"/>
              <a:defRPr/>
            </a:pPr>
            <a:r>
              <a:rPr lang="da-DK" dirty="0" smtClean="0"/>
              <a:t>Giver mere energi, gør kroppen stærkere, kan modvirker angst, forbedrer nattesøvnen, regulerer appetitten, stimulerer fordøjelsen, holder maven i orden</a:t>
            </a:r>
          </a:p>
          <a:p>
            <a:pPr fontAlgn="auto">
              <a:spcAft>
                <a:spcPts val="0"/>
              </a:spcAft>
              <a:buFont typeface="Arial" pitchFamily="34" charset="0"/>
              <a:buChar char="•"/>
              <a:defRPr/>
            </a:pPr>
            <a:r>
              <a:rPr lang="da-DK" dirty="0" smtClean="0"/>
              <a:t>Kan give øget selvværd</a:t>
            </a:r>
          </a:p>
          <a:p>
            <a:pPr fontAlgn="auto">
              <a:spcAft>
                <a:spcPts val="0"/>
              </a:spcAft>
              <a:buFont typeface="Arial" pitchFamily="34" charset="0"/>
              <a:buNone/>
              <a:defRPr/>
            </a:pPr>
            <a:endParaRPr lang="da-DK" dirty="0" smtClean="0"/>
          </a:p>
          <a:p>
            <a:pPr fontAlgn="auto">
              <a:spcAft>
                <a:spcPts val="0"/>
              </a:spcAft>
              <a:buFont typeface="Arial" pitchFamily="34" charset="0"/>
              <a:buNone/>
              <a:defRPr/>
            </a:pPr>
            <a:r>
              <a:rPr lang="da-DK" dirty="0" smtClean="0"/>
              <a:t>Lys(hvidt lys) i morgen og dagtimer kan have en dæmpende effekt</a:t>
            </a:r>
          </a:p>
          <a:p>
            <a:pPr fontAlgn="auto">
              <a:spcAft>
                <a:spcPts val="0"/>
              </a:spcAft>
              <a:buFont typeface="Arial" pitchFamily="34" charset="0"/>
              <a:buNone/>
              <a:defRPr/>
            </a:pPr>
            <a:r>
              <a:rPr lang="da-DK" dirty="0"/>
              <a:t>p</a:t>
            </a:r>
            <a:r>
              <a:rPr lang="da-DK" dirty="0" smtClean="0"/>
              <a:t>å depressive symptomer</a:t>
            </a:r>
          </a:p>
          <a:p>
            <a:pPr fontAlgn="auto">
              <a:spcAft>
                <a:spcPts val="0"/>
              </a:spcAft>
              <a:buFont typeface="Arial" pitchFamily="34" charset="0"/>
              <a:buNone/>
              <a:defRPr/>
            </a:pPr>
            <a:endParaRPr lang="da-DK" dirty="0" smtClean="0"/>
          </a:p>
          <a:p>
            <a:pPr fontAlgn="auto">
              <a:spcAft>
                <a:spcPts val="0"/>
              </a:spcAft>
              <a:buFont typeface="Arial" pitchFamily="34" charset="0"/>
              <a:buNone/>
              <a:defRPr/>
            </a:pPr>
            <a:r>
              <a:rPr lang="da-DK" dirty="0" smtClean="0"/>
              <a:t>En sund kost kan øge energien og dæmper de depressive</a:t>
            </a:r>
          </a:p>
          <a:p>
            <a:pPr fontAlgn="auto">
              <a:spcAft>
                <a:spcPts val="0"/>
              </a:spcAft>
              <a:buFont typeface="Arial" pitchFamily="34" charset="0"/>
              <a:buNone/>
              <a:defRPr/>
            </a:pPr>
            <a:r>
              <a:rPr lang="da-DK" dirty="0" smtClean="0"/>
              <a:t>symptomer</a:t>
            </a:r>
          </a:p>
          <a:p>
            <a:pPr fontAlgn="auto">
              <a:spcAft>
                <a:spcPts val="0"/>
              </a:spcAft>
              <a:buFont typeface="Arial" pitchFamily="34" charset="0"/>
              <a:buNone/>
              <a:defRPr/>
            </a:pPr>
            <a:r>
              <a:rPr lang="da-DK" dirty="0" smtClean="0"/>
              <a:t> </a:t>
            </a:r>
          </a:p>
          <a:p>
            <a:pPr fontAlgn="auto">
              <a:spcAft>
                <a:spcPts val="0"/>
              </a:spcAft>
              <a:buFont typeface="Arial" pitchFamily="34" charset="0"/>
              <a:buNone/>
              <a:defRPr/>
            </a:pPr>
            <a:endParaRPr lang="da-D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el 1"/>
          <p:cNvSpPr>
            <a:spLocks noGrp="1"/>
          </p:cNvSpPr>
          <p:nvPr>
            <p:ph type="title"/>
          </p:nvPr>
        </p:nvSpPr>
        <p:spPr/>
        <p:txBody>
          <a:bodyPr/>
          <a:lstStyle/>
          <a:p>
            <a:r>
              <a:rPr lang="da-DK" smtClean="0"/>
              <a:t>ECT</a:t>
            </a:r>
          </a:p>
        </p:txBody>
      </p:sp>
      <p:sp>
        <p:nvSpPr>
          <p:cNvPr id="35842" name="Pladsholder til indhold 2"/>
          <p:cNvSpPr>
            <a:spLocks noGrp="1"/>
          </p:cNvSpPr>
          <p:nvPr>
            <p:ph idx="1"/>
          </p:nvPr>
        </p:nvSpPr>
        <p:spPr/>
        <p:txBody>
          <a:bodyPr/>
          <a:lstStyle/>
          <a:p>
            <a:r>
              <a:rPr lang="da-DK" smtClean="0"/>
              <a:t>I meget sjældne tilfælde, der hvor de depressive symptomer truer opretholdelsen af livet og anden behandling ikke virker tilstrækkeligt kan man behandle med ECT, elektrostimulation af hjernen, under fuld bedøvelse</a:t>
            </a:r>
          </a:p>
          <a:p>
            <a:r>
              <a:rPr lang="da-DK" smtClean="0"/>
              <a:t> Børn behandles ikke med ECT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p:cNvSpPr>
            <a:spLocks noGrp="1"/>
          </p:cNvSpPr>
          <p:nvPr>
            <p:ph type="title"/>
          </p:nvPr>
        </p:nvSpPr>
        <p:spPr/>
        <p:txBody>
          <a:bodyPr/>
          <a:lstStyle/>
          <a:p>
            <a:r>
              <a:rPr lang="da-DK" smtClean="0"/>
              <a:t>Hvad kan forværre symptomerne</a:t>
            </a:r>
          </a:p>
        </p:txBody>
      </p:sp>
      <p:sp>
        <p:nvSpPr>
          <p:cNvPr id="36866" name="Pladsholder til indhold 2"/>
          <p:cNvSpPr>
            <a:spLocks noGrp="1"/>
          </p:cNvSpPr>
          <p:nvPr>
            <p:ph idx="1"/>
          </p:nvPr>
        </p:nvSpPr>
        <p:spPr/>
        <p:txBody>
          <a:bodyPr/>
          <a:lstStyle/>
          <a:p>
            <a:r>
              <a:rPr lang="da-DK" smtClean="0"/>
              <a:t>Hash</a:t>
            </a:r>
          </a:p>
          <a:p>
            <a:endParaRPr lang="da-DK" smtClean="0"/>
          </a:p>
          <a:p>
            <a:r>
              <a:rPr lang="da-DK" smtClean="0"/>
              <a:t>Andre stoffer: amfetamin, cocain, ekstacy</a:t>
            </a:r>
          </a:p>
          <a:p>
            <a:endParaRPr lang="da-DK" smtClean="0"/>
          </a:p>
          <a:p>
            <a:r>
              <a:rPr lang="da-DK" smtClean="0"/>
              <a:t>Alkohol</a:t>
            </a:r>
          </a:p>
          <a:p>
            <a:endParaRPr lang="da-DK" smtClean="0"/>
          </a:p>
          <a:p>
            <a:r>
              <a:rPr lang="da-DK" smtClean="0"/>
              <a:t>High expressed emotion(se senere)</a:t>
            </a:r>
          </a:p>
          <a:p>
            <a:endParaRPr lang="da-DK" smtClean="0"/>
          </a:p>
          <a:p>
            <a:endParaRPr lang="da-DK"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el 1"/>
          <p:cNvSpPr>
            <a:spLocks noGrp="1"/>
          </p:cNvSpPr>
          <p:nvPr>
            <p:ph type="title"/>
          </p:nvPr>
        </p:nvSpPr>
        <p:spPr/>
        <p:txBody>
          <a:bodyPr/>
          <a:lstStyle/>
          <a:p>
            <a:r>
              <a:rPr lang="da-DK" smtClean="0"/>
              <a:t>Hvad kan man selv gøre?</a:t>
            </a:r>
          </a:p>
        </p:txBody>
      </p:sp>
      <p:sp>
        <p:nvSpPr>
          <p:cNvPr id="37890" name="Pladsholder til indhold 2"/>
          <p:cNvSpPr>
            <a:spLocks noGrp="1"/>
          </p:cNvSpPr>
          <p:nvPr>
            <p:ph idx="1"/>
          </p:nvPr>
        </p:nvSpPr>
        <p:spPr/>
        <p:txBody>
          <a:bodyPr/>
          <a:lstStyle/>
          <a:p>
            <a:endParaRPr lang="da-DK" smtClean="0"/>
          </a:p>
          <a:p>
            <a:r>
              <a:rPr lang="da-DK" smtClean="0"/>
              <a:t>Du kan lære dine advarselssignaler at kende</a:t>
            </a:r>
          </a:p>
          <a:p>
            <a:endParaRPr lang="da-DK" smtClean="0"/>
          </a:p>
          <a:p>
            <a:r>
              <a:rPr lang="da-DK" smtClean="0"/>
              <a:t>Du kan tage advarselssignalerne alvorligt</a:t>
            </a:r>
          </a:p>
          <a:p>
            <a:endParaRPr lang="da-DK"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rrowheads="1"/>
          </p:cNvSpPr>
          <p:nvPr>
            <p:ph type="title"/>
          </p:nvPr>
        </p:nvSpPr>
        <p:spPr/>
        <p:txBody>
          <a:bodyPr/>
          <a:lstStyle/>
          <a:p>
            <a:r>
              <a:rPr lang="da-DK" smtClean="0"/>
              <a:t>Mulige advarselssignaler</a:t>
            </a:r>
          </a:p>
        </p:txBody>
      </p:sp>
      <p:sp>
        <p:nvSpPr>
          <p:cNvPr id="38914" name="Rectangle 4"/>
          <p:cNvSpPr>
            <a:spLocks noGrp="1" noChangeArrowheads="1"/>
          </p:cNvSpPr>
          <p:nvPr>
            <p:ph type="body" sz="half" idx="1"/>
          </p:nvPr>
        </p:nvSpPr>
        <p:spPr/>
        <p:txBody>
          <a:bodyPr/>
          <a:lstStyle/>
          <a:p>
            <a:pPr>
              <a:buFont typeface="Wingdings" pitchFamily="2" charset="2"/>
              <a:buNone/>
            </a:pPr>
            <a:r>
              <a:rPr lang="da-DK" sz="2400" smtClean="0"/>
              <a:t>Børn:</a:t>
            </a:r>
          </a:p>
          <a:p>
            <a:r>
              <a:rPr lang="da-DK" sz="2400" smtClean="0"/>
              <a:t>Uforklaret hoved- og mavepine</a:t>
            </a:r>
          </a:p>
          <a:p>
            <a:r>
              <a:rPr lang="da-DK" sz="2400" smtClean="0"/>
              <a:t>Bange for at være alene, anden angst</a:t>
            </a:r>
          </a:p>
          <a:p>
            <a:r>
              <a:rPr lang="da-DK" sz="2400" smtClean="0"/>
              <a:t>Irritabilitet, vredesudbrud</a:t>
            </a:r>
          </a:p>
          <a:p>
            <a:r>
              <a:rPr lang="da-DK" sz="2400" smtClean="0"/>
              <a:t>Kan ikke følge med i skolen</a:t>
            </a:r>
          </a:p>
          <a:p>
            <a:r>
              <a:rPr lang="da-DK" sz="2400" smtClean="0"/>
              <a:t>Lavt selvværd</a:t>
            </a:r>
          </a:p>
          <a:p>
            <a:r>
              <a:rPr lang="da-DK" sz="2400" smtClean="0"/>
              <a:t>Isolerer sig</a:t>
            </a:r>
          </a:p>
          <a:p>
            <a:endParaRPr lang="da-DK" sz="2400" smtClean="0"/>
          </a:p>
        </p:txBody>
      </p:sp>
      <p:sp>
        <p:nvSpPr>
          <p:cNvPr id="62469" name="Rectangle 5"/>
          <p:cNvSpPr>
            <a:spLocks noGrp="1" noChangeArrowheads="1"/>
          </p:cNvSpPr>
          <p:nvPr>
            <p:ph type="body" sz="half" idx="2"/>
          </p:nvPr>
        </p:nvSpPr>
        <p:spPr/>
        <p:txBody>
          <a:bodyPr rtlCol="0">
            <a:normAutofit fontScale="92500" lnSpcReduction="20000"/>
          </a:bodyPr>
          <a:lstStyle/>
          <a:p>
            <a:pPr fontAlgn="auto">
              <a:lnSpc>
                <a:spcPct val="90000"/>
              </a:lnSpc>
              <a:spcAft>
                <a:spcPts val="0"/>
              </a:spcAft>
              <a:buFont typeface="Wingdings" pitchFamily="2" charset="2"/>
              <a:buNone/>
              <a:defRPr/>
            </a:pPr>
            <a:r>
              <a:rPr lang="da-DK" dirty="0" smtClean="0"/>
              <a:t>Unge:</a:t>
            </a:r>
          </a:p>
          <a:p>
            <a:pPr fontAlgn="auto">
              <a:lnSpc>
                <a:spcPct val="90000"/>
              </a:lnSpc>
              <a:spcAft>
                <a:spcPts val="0"/>
              </a:spcAft>
              <a:buFont typeface="Arial" pitchFamily="34" charset="0"/>
              <a:buChar char="•"/>
              <a:defRPr/>
            </a:pPr>
            <a:r>
              <a:rPr lang="da-DK" dirty="0" smtClean="0"/>
              <a:t>Irritabilitet</a:t>
            </a:r>
          </a:p>
          <a:p>
            <a:pPr fontAlgn="auto">
              <a:lnSpc>
                <a:spcPct val="90000"/>
              </a:lnSpc>
              <a:spcAft>
                <a:spcPts val="0"/>
              </a:spcAft>
              <a:buFont typeface="Arial" pitchFamily="34" charset="0"/>
              <a:buChar char="•"/>
              <a:defRPr/>
            </a:pPr>
            <a:r>
              <a:rPr lang="da-DK" dirty="0" smtClean="0"/>
              <a:t>Lavt selvværd</a:t>
            </a:r>
          </a:p>
          <a:p>
            <a:pPr fontAlgn="auto">
              <a:lnSpc>
                <a:spcPct val="90000"/>
              </a:lnSpc>
              <a:spcAft>
                <a:spcPts val="0"/>
              </a:spcAft>
              <a:buFont typeface="Arial" pitchFamily="34" charset="0"/>
              <a:buChar char="•"/>
              <a:defRPr/>
            </a:pPr>
            <a:r>
              <a:rPr lang="da-DK" dirty="0" smtClean="0"/>
              <a:t>Ændret adfærd:</a:t>
            </a:r>
          </a:p>
          <a:p>
            <a:pPr fontAlgn="auto">
              <a:lnSpc>
                <a:spcPct val="90000"/>
              </a:lnSpc>
              <a:spcAft>
                <a:spcPts val="0"/>
              </a:spcAft>
              <a:buFont typeface="Wingdings" pitchFamily="2" charset="2"/>
              <a:buNone/>
              <a:defRPr/>
            </a:pPr>
            <a:r>
              <a:rPr lang="da-DK" dirty="0" smtClean="0"/>
              <a:t>    bliver væk fra skolen, mister lysten, ryger nemt i slagsmål, begynder et misbrug eller øger misbruget</a:t>
            </a:r>
          </a:p>
          <a:p>
            <a:pPr fontAlgn="auto">
              <a:lnSpc>
                <a:spcPct val="90000"/>
              </a:lnSpc>
              <a:spcAft>
                <a:spcPts val="0"/>
              </a:spcAft>
              <a:buFont typeface="Arial" pitchFamily="34" charset="0"/>
              <a:buChar char="•"/>
              <a:defRPr/>
            </a:pPr>
            <a:r>
              <a:rPr lang="da-DK" dirty="0" smtClean="0"/>
              <a:t>Får angst</a:t>
            </a:r>
          </a:p>
          <a:p>
            <a:pPr fontAlgn="auto">
              <a:lnSpc>
                <a:spcPct val="90000"/>
              </a:lnSpc>
              <a:spcAft>
                <a:spcPts val="0"/>
              </a:spcAft>
              <a:buFont typeface="Arial" pitchFamily="34" charset="0"/>
              <a:buChar char="•"/>
              <a:defRPr/>
            </a:pPr>
            <a:r>
              <a:rPr lang="da-DK" dirty="0" smtClean="0"/>
              <a:t>Isolerer sig</a:t>
            </a:r>
          </a:p>
          <a:p>
            <a:pPr fontAlgn="auto">
              <a:lnSpc>
                <a:spcPct val="90000"/>
              </a:lnSpc>
              <a:spcAft>
                <a:spcPts val="0"/>
              </a:spcAft>
              <a:buFont typeface="Arial" pitchFamily="34" charset="0"/>
              <a:buChar char="•"/>
              <a:defRPr/>
            </a:pPr>
            <a:r>
              <a:rPr lang="da-DK" dirty="0" smtClean="0"/>
              <a:t>Svært ved at koncentrere sig</a:t>
            </a:r>
          </a:p>
          <a:p>
            <a:pPr fontAlgn="auto">
              <a:lnSpc>
                <a:spcPct val="90000"/>
              </a:lnSpc>
              <a:spcAft>
                <a:spcPts val="0"/>
              </a:spcAft>
              <a:buFont typeface="Wingdings" pitchFamily="2" charset="2"/>
              <a:buNone/>
              <a:defRPr/>
            </a:pPr>
            <a:endParaRPr lang="da-DK"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el 1"/>
          <p:cNvSpPr>
            <a:spLocks noGrp="1"/>
          </p:cNvSpPr>
          <p:nvPr>
            <p:ph type="title"/>
          </p:nvPr>
        </p:nvSpPr>
        <p:spPr/>
        <p:txBody>
          <a:bodyPr/>
          <a:lstStyle/>
          <a:p>
            <a:r>
              <a:rPr lang="da-DK" smtClean="0"/>
              <a:t>Mestrings teknikker </a:t>
            </a:r>
          </a:p>
        </p:txBody>
      </p:sp>
      <p:sp>
        <p:nvSpPr>
          <p:cNvPr id="39938" name="Pladsholder til indhold 2"/>
          <p:cNvSpPr>
            <a:spLocks noGrp="1"/>
          </p:cNvSpPr>
          <p:nvPr>
            <p:ph idx="1"/>
          </p:nvPr>
        </p:nvSpPr>
        <p:spPr/>
        <p:txBody>
          <a:bodyPr/>
          <a:lstStyle/>
          <a:p>
            <a:r>
              <a:rPr lang="da-DK" smtClean="0"/>
              <a:t>Lære at udholde uro, angst ved f.eks. vejrtrækningsøvelser, afledning, udholde og leve med symptomerne</a:t>
            </a:r>
          </a:p>
          <a:p>
            <a:r>
              <a:rPr lang="da-DK" smtClean="0"/>
              <a:t>Gøre små ting der gør en glad</a:t>
            </a:r>
          </a:p>
          <a:p>
            <a:r>
              <a:rPr lang="da-DK" smtClean="0"/>
              <a:t>Forsøge at korrigere, udfordre den negative tænkning</a:t>
            </a:r>
          </a:p>
          <a:p>
            <a:endParaRPr lang="da-DK"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el 1"/>
          <p:cNvSpPr>
            <a:spLocks noGrp="1"/>
          </p:cNvSpPr>
          <p:nvPr>
            <p:ph type="title"/>
          </p:nvPr>
        </p:nvSpPr>
        <p:spPr/>
        <p:txBody>
          <a:bodyPr/>
          <a:lstStyle/>
          <a:p>
            <a:r>
              <a:rPr lang="da-DK" smtClean="0"/>
              <a:t>Forholdet til familie og venner</a:t>
            </a:r>
          </a:p>
        </p:txBody>
      </p:sp>
      <p:sp>
        <p:nvSpPr>
          <p:cNvPr id="40962" name="Pladsholder til indhold 2"/>
          <p:cNvSpPr>
            <a:spLocks noGrp="1"/>
          </p:cNvSpPr>
          <p:nvPr>
            <p:ph idx="1"/>
          </p:nvPr>
        </p:nvSpPr>
        <p:spPr/>
        <p:txBody>
          <a:bodyPr/>
          <a:lstStyle/>
          <a:p>
            <a:r>
              <a:rPr lang="da-DK" smtClean="0"/>
              <a:t>Når man har en psykisk sygdom kan kontakten til andre være vanskelig</a:t>
            </a:r>
          </a:p>
          <a:p>
            <a:r>
              <a:rPr lang="da-DK" smtClean="0"/>
              <a:t>Det er derfor godt at vide, hvad der hjælper og hvad der ikke hjælper på kontakten og forholdet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el 1"/>
          <p:cNvSpPr>
            <a:spLocks noGrp="1"/>
          </p:cNvSpPr>
          <p:nvPr>
            <p:ph type="title"/>
          </p:nvPr>
        </p:nvSpPr>
        <p:spPr/>
        <p:txBody>
          <a:bodyPr/>
          <a:lstStyle/>
          <a:p>
            <a:r>
              <a:rPr lang="da-DK" smtClean="0"/>
              <a:t>Kommunikationsformer </a:t>
            </a:r>
          </a:p>
        </p:txBody>
      </p:sp>
      <p:sp>
        <p:nvSpPr>
          <p:cNvPr id="3" name="Pladsholder til indhold 2"/>
          <p:cNvSpPr>
            <a:spLocks noGrp="1"/>
          </p:cNvSpPr>
          <p:nvPr>
            <p:ph idx="1"/>
          </p:nvPr>
        </p:nvSpPr>
        <p:spPr/>
        <p:txBody>
          <a:bodyPr rtlCol="0">
            <a:normAutofit fontScale="77500" lnSpcReduction="20000"/>
          </a:bodyPr>
          <a:lstStyle/>
          <a:p>
            <a:pPr fontAlgn="auto">
              <a:spcAft>
                <a:spcPts val="0"/>
              </a:spcAft>
              <a:buFont typeface="Arial" pitchFamily="34" charset="0"/>
              <a:buNone/>
              <a:defRPr/>
            </a:pPr>
            <a:r>
              <a:rPr lang="da-DK" i="1" dirty="0" smtClean="0"/>
              <a:t>Høj ”</a:t>
            </a:r>
            <a:r>
              <a:rPr lang="da-DK" i="1" dirty="0" err="1" smtClean="0"/>
              <a:t>expressed</a:t>
            </a:r>
            <a:r>
              <a:rPr lang="da-DK" i="1" dirty="0" smtClean="0"/>
              <a:t> emotion”</a:t>
            </a:r>
            <a:r>
              <a:rPr lang="da-DK" dirty="0" smtClean="0"/>
              <a:t>=</a:t>
            </a:r>
          </a:p>
          <a:p>
            <a:pPr fontAlgn="auto">
              <a:spcAft>
                <a:spcPts val="0"/>
              </a:spcAft>
              <a:buFont typeface="Arial" pitchFamily="34" charset="0"/>
              <a:buChar char="•"/>
              <a:defRPr/>
            </a:pPr>
            <a:r>
              <a:rPr lang="da-DK" dirty="0" smtClean="0"/>
              <a:t>Fjendtlighed</a:t>
            </a:r>
          </a:p>
          <a:p>
            <a:pPr fontAlgn="auto">
              <a:spcAft>
                <a:spcPts val="0"/>
              </a:spcAft>
              <a:buFont typeface="Arial" pitchFamily="34" charset="0"/>
              <a:buChar char="•"/>
              <a:defRPr/>
            </a:pPr>
            <a:r>
              <a:rPr lang="da-DK" dirty="0" smtClean="0"/>
              <a:t>Kritik</a:t>
            </a:r>
          </a:p>
          <a:p>
            <a:pPr fontAlgn="auto">
              <a:spcAft>
                <a:spcPts val="0"/>
              </a:spcAft>
              <a:buFont typeface="Arial" pitchFamily="34" charset="0"/>
              <a:buChar char="•"/>
              <a:defRPr/>
            </a:pPr>
            <a:r>
              <a:rPr lang="da-DK" dirty="0" smtClean="0"/>
              <a:t>Overindvolvering / overbeskyttelse</a:t>
            </a:r>
          </a:p>
          <a:p>
            <a:pPr fontAlgn="auto">
              <a:spcAft>
                <a:spcPts val="0"/>
              </a:spcAft>
              <a:buFont typeface="Arial" pitchFamily="34" charset="0"/>
              <a:buNone/>
              <a:defRPr/>
            </a:pPr>
            <a:r>
              <a:rPr lang="da-DK" dirty="0" smtClean="0"/>
              <a:t>Medfører øget risiko for forværring, tilbagefald eller vedligeholdelse af psykisk sygdom</a:t>
            </a:r>
          </a:p>
          <a:p>
            <a:pPr fontAlgn="auto">
              <a:spcAft>
                <a:spcPts val="0"/>
              </a:spcAft>
              <a:buFont typeface="Arial" pitchFamily="34" charset="0"/>
              <a:buNone/>
              <a:defRPr/>
            </a:pPr>
            <a:endParaRPr lang="da-DK" dirty="0" smtClean="0"/>
          </a:p>
          <a:p>
            <a:pPr fontAlgn="auto">
              <a:spcAft>
                <a:spcPts val="0"/>
              </a:spcAft>
              <a:buFont typeface="Arial" pitchFamily="34" charset="0"/>
              <a:buNone/>
              <a:defRPr/>
            </a:pPr>
            <a:r>
              <a:rPr lang="da-DK" i="1" dirty="0" smtClean="0"/>
              <a:t>Lav ”</a:t>
            </a:r>
            <a:r>
              <a:rPr lang="da-DK" i="1" dirty="0" err="1" smtClean="0"/>
              <a:t>expressed</a:t>
            </a:r>
            <a:r>
              <a:rPr lang="da-DK" i="1" dirty="0" smtClean="0"/>
              <a:t> emotion”</a:t>
            </a:r>
            <a:r>
              <a:rPr lang="da-DK" dirty="0" smtClean="0"/>
              <a:t>=</a:t>
            </a:r>
          </a:p>
          <a:p>
            <a:pPr fontAlgn="auto">
              <a:spcAft>
                <a:spcPts val="0"/>
              </a:spcAft>
              <a:buFont typeface="Arial" pitchFamily="34" charset="0"/>
              <a:buChar char="•"/>
              <a:defRPr/>
            </a:pPr>
            <a:r>
              <a:rPr lang="da-DK" dirty="0" smtClean="0"/>
              <a:t>Varme</a:t>
            </a:r>
          </a:p>
          <a:p>
            <a:pPr fontAlgn="auto">
              <a:spcAft>
                <a:spcPts val="0"/>
              </a:spcAft>
              <a:buFont typeface="Arial" pitchFamily="34" charset="0"/>
              <a:buChar char="•"/>
              <a:defRPr/>
            </a:pPr>
            <a:r>
              <a:rPr lang="da-DK" dirty="0" smtClean="0"/>
              <a:t>Positive kommentarer</a:t>
            </a:r>
          </a:p>
          <a:p>
            <a:pPr fontAlgn="auto">
              <a:spcAft>
                <a:spcPts val="0"/>
              </a:spcAft>
              <a:buFont typeface="Arial" pitchFamily="34" charset="0"/>
              <a:buNone/>
              <a:defRPr/>
            </a:pPr>
            <a:r>
              <a:rPr lang="da-DK" dirty="0" smtClean="0"/>
              <a:t>Medfører nedsat risiko for forværring, tilbagefald af psykisk</a:t>
            </a:r>
          </a:p>
          <a:p>
            <a:pPr fontAlgn="auto">
              <a:spcAft>
                <a:spcPts val="0"/>
              </a:spcAft>
              <a:buFont typeface="Arial" pitchFamily="34" charset="0"/>
              <a:buNone/>
              <a:defRPr/>
            </a:pPr>
            <a:r>
              <a:rPr lang="da-DK" dirty="0" smtClean="0"/>
              <a:t>sygdom</a:t>
            </a:r>
          </a:p>
          <a:p>
            <a:pPr fontAlgn="auto">
              <a:spcAft>
                <a:spcPts val="0"/>
              </a:spcAft>
              <a:buFont typeface="Arial" pitchFamily="34" charset="0"/>
              <a:buNone/>
              <a:defRPr/>
            </a:pPr>
            <a:endParaRPr lang="da-D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da-DK" smtClean="0"/>
              <a:t>Formålet med undervisningen</a:t>
            </a:r>
          </a:p>
        </p:txBody>
      </p:sp>
      <p:sp>
        <p:nvSpPr>
          <p:cNvPr id="3" name="Pladsholder til indhold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da-DK" dirty="0" smtClean="0"/>
              <a:t>At erstatte usikkerhed og myter om depression med opdateret viden</a:t>
            </a:r>
          </a:p>
          <a:p>
            <a:pPr fontAlgn="auto">
              <a:spcAft>
                <a:spcPts val="0"/>
              </a:spcAft>
              <a:buFont typeface="Arial" pitchFamily="34" charset="0"/>
              <a:buChar char="•"/>
              <a:defRPr/>
            </a:pPr>
            <a:r>
              <a:rPr lang="da-DK" dirty="0" smtClean="0"/>
              <a:t>At øge forståelsen for sygdommen depression</a:t>
            </a:r>
          </a:p>
          <a:p>
            <a:pPr fontAlgn="auto">
              <a:spcAft>
                <a:spcPts val="0"/>
              </a:spcAft>
              <a:buFont typeface="Arial" pitchFamily="34" charset="0"/>
              <a:buChar char="•"/>
              <a:defRPr/>
            </a:pPr>
            <a:r>
              <a:rPr lang="da-DK" dirty="0" smtClean="0"/>
              <a:t>At hjælpe dig til at tage beslutninger vedrørende behandling</a:t>
            </a:r>
          </a:p>
          <a:p>
            <a:pPr fontAlgn="auto">
              <a:spcAft>
                <a:spcPts val="0"/>
              </a:spcAft>
              <a:buFont typeface="Arial" pitchFamily="34" charset="0"/>
              <a:buChar char="•"/>
              <a:defRPr/>
            </a:pPr>
            <a:r>
              <a:rPr lang="da-DK" dirty="0" smtClean="0"/>
              <a:t>At gøre dig bedre i stand til at leve med symptomer og/eller få dem til at forsvinde</a:t>
            </a:r>
          </a:p>
          <a:p>
            <a:pPr fontAlgn="auto">
              <a:spcAft>
                <a:spcPts val="0"/>
              </a:spcAft>
              <a:buFont typeface="Arial" pitchFamily="34" charset="0"/>
              <a:buChar char="•"/>
              <a:defRPr/>
            </a:pPr>
            <a:r>
              <a:rPr lang="da-DK" dirty="0" smtClean="0"/>
              <a:t>At reducere risiko for nye episoder med depression </a:t>
            </a:r>
            <a:endParaRPr lang="da-D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el 1"/>
          <p:cNvSpPr>
            <a:spLocks noGrp="1"/>
          </p:cNvSpPr>
          <p:nvPr>
            <p:ph type="title"/>
          </p:nvPr>
        </p:nvSpPr>
        <p:spPr/>
        <p:txBody>
          <a:bodyPr/>
          <a:lstStyle/>
          <a:p>
            <a:r>
              <a:rPr lang="da-DK" smtClean="0"/>
              <a:t>Konflikt </a:t>
            </a:r>
          </a:p>
        </p:txBody>
      </p:sp>
      <p:sp>
        <p:nvSpPr>
          <p:cNvPr id="43010" name="Pladsholder til indhold 2"/>
          <p:cNvSpPr>
            <a:spLocks noGrp="1"/>
          </p:cNvSpPr>
          <p:nvPr>
            <p:ph idx="1"/>
          </p:nvPr>
        </p:nvSpPr>
        <p:spPr/>
        <p:txBody>
          <a:bodyPr/>
          <a:lstStyle/>
          <a:p>
            <a:r>
              <a:rPr lang="da-DK" smtClean="0"/>
              <a:t>Konflikter eller uenigheder er en del af tilværelsen og hører med til udvikling og forandring</a:t>
            </a:r>
          </a:p>
          <a:p>
            <a:r>
              <a:rPr lang="da-DK" smtClean="0"/>
              <a:t>En konflikt er et udtryk for at man vil noget forskelligt og at ønsker og behov er forskellige og kommer i vejen for hinanden</a:t>
            </a:r>
          </a:p>
          <a:p>
            <a:r>
              <a:rPr lang="da-DK" smtClean="0"/>
              <a:t>Hvis man kan håndtere en konflikt kan det medføre udvikling og give nye muligheder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el 1"/>
          <p:cNvSpPr>
            <a:spLocks noGrp="1"/>
          </p:cNvSpPr>
          <p:nvPr>
            <p:ph type="title"/>
          </p:nvPr>
        </p:nvSpPr>
        <p:spPr/>
        <p:txBody>
          <a:bodyPr/>
          <a:lstStyle/>
          <a:p>
            <a:r>
              <a:rPr lang="da-DK" smtClean="0"/>
              <a:t>Dilemmaet i forhold til forældre</a:t>
            </a:r>
          </a:p>
        </p:txBody>
      </p:sp>
      <p:sp>
        <p:nvSpPr>
          <p:cNvPr id="44034" name="Pladsholder til indhold 2"/>
          <p:cNvSpPr>
            <a:spLocks noGrp="1"/>
          </p:cNvSpPr>
          <p:nvPr>
            <p:ph idx="1"/>
          </p:nvPr>
        </p:nvSpPr>
        <p:spPr/>
        <p:txBody>
          <a:bodyPr/>
          <a:lstStyle/>
          <a:p>
            <a:r>
              <a:rPr lang="da-DK" smtClean="0"/>
              <a:t>Som ung har man brug for afstand og frigørelse</a:t>
            </a:r>
          </a:p>
          <a:p>
            <a:r>
              <a:rPr lang="da-DK" smtClean="0"/>
              <a:t>Når man får eller har en psykisk sygdom kan man også blive afhængig af forældrene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el 1"/>
          <p:cNvSpPr>
            <a:spLocks noGrp="1"/>
          </p:cNvSpPr>
          <p:nvPr>
            <p:ph type="title"/>
          </p:nvPr>
        </p:nvSpPr>
        <p:spPr/>
        <p:txBody>
          <a:bodyPr/>
          <a:lstStyle/>
          <a:p>
            <a:r>
              <a:rPr lang="da-DK" smtClean="0"/>
              <a:t>Fællesskab hjælper</a:t>
            </a:r>
          </a:p>
        </p:txBody>
      </p:sp>
      <p:sp>
        <p:nvSpPr>
          <p:cNvPr id="45058" name="Pladsholder til indhold 2"/>
          <p:cNvSpPr>
            <a:spLocks noGrp="1"/>
          </p:cNvSpPr>
          <p:nvPr>
            <p:ph idx="1"/>
          </p:nvPr>
        </p:nvSpPr>
        <p:spPr/>
        <p:txBody>
          <a:bodyPr/>
          <a:lstStyle/>
          <a:p>
            <a:r>
              <a:rPr lang="da-DK" smtClean="0"/>
              <a:t>Det hjælper at dele sine oplevelser med andre</a:t>
            </a:r>
          </a:p>
          <a:p>
            <a:endParaRPr lang="da-DK" smtClean="0"/>
          </a:p>
          <a:p>
            <a:r>
              <a:rPr lang="da-DK" smtClean="0"/>
              <a:t>Det hjælper at få nye oplevelser sammen med andre</a:t>
            </a:r>
          </a:p>
          <a:p>
            <a:endParaRPr lang="da-DK" smtClean="0"/>
          </a:p>
          <a:p>
            <a:r>
              <a:rPr lang="da-DK" smtClean="0"/>
              <a:t>Man kan lære nye måder at løse problemer på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Hvad er en diagnose,</a:t>
            </a:r>
            <a:br>
              <a:rPr lang="da-DK" dirty="0" smtClean="0"/>
            </a:br>
            <a:r>
              <a:rPr lang="da-DK" dirty="0" smtClean="0"/>
              <a:t>- hvad er den ikke?</a:t>
            </a:r>
            <a:endParaRPr lang="da-DK" dirty="0"/>
          </a:p>
        </p:txBody>
      </p:sp>
      <p:sp>
        <p:nvSpPr>
          <p:cNvPr id="16386" name="Pladsholder til indhold 2"/>
          <p:cNvSpPr>
            <a:spLocks noGrp="1"/>
          </p:cNvSpPr>
          <p:nvPr>
            <p:ph idx="1"/>
          </p:nvPr>
        </p:nvSpPr>
        <p:spPr/>
        <p:txBody>
          <a:bodyPr/>
          <a:lstStyle/>
          <a:p>
            <a:r>
              <a:rPr lang="da-DK" smtClean="0"/>
              <a:t>Diagnosen er et navn på en tilstand, der samler visse symptomer og deres forløb i en kasse (eller under en hat)</a:t>
            </a:r>
          </a:p>
          <a:p>
            <a:r>
              <a:rPr lang="da-DK" smtClean="0"/>
              <a:t> der kan være mange forskellige kombinationer af symptomer  i den samme kasse</a:t>
            </a:r>
          </a:p>
          <a:p>
            <a:r>
              <a:rPr lang="da-DK" smtClean="0"/>
              <a:t>Dvs. at samme tilstand kan vise sig forskelligt og have forskelligt forløb</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Diagnose</a:t>
            </a:r>
            <a:br>
              <a:rPr lang="da-DK" dirty="0" smtClean="0"/>
            </a:br>
            <a:r>
              <a:rPr lang="da-DK" dirty="0" smtClean="0"/>
              <a:t>- hvad er den ikke?</a:t>
            </a:r>
            <a:endParaRPr lang="da-DK" dirty="0"/>
          </a:p>
        </p:txBody>
      </p:sp>
      <p:sp>
        <p:nvSpPr>
          <p:cNvPr id="17410" name="Pladsholder til indhold 2"/>
          <p:cNvSpPr>
            <a:spLocks noGrp="1"/>
          </p:cNvSpPr>
          <p:nvPr>
            <p:ph idx="1"/>
          </p:nvPr>
        </p:nvSpPr>
        <p:spPr/>
        <p:txBody>
          <a:bodyPr/>
          <a:lstStyle/>
          <a:p>
            <a:endParaRPr lang="da-DK" smtClean="0"/>
          </a:p>
          <a:p>
            <a:r>
              <a:rPr lang="da-DK" smtClean="0"/>
              <a:t>Diagnose er ingen beskrivelse af personen</a:t>
            </a:r>
          </a:p>
          <a:p>
            <a:endParaRPr lang="da-DK" smtClean="0"/>
          </a:p>
          <a:p>
            <a:r>
              <a:rPr lang="da-DK" smtClean="0"/>
              <a:t>Diagnosen er ikke nogen prognose, men vejledende for behandlingen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p:txBody>
          <a:bodyPr/>
          <a:lstStyle/>
          <a:p>
            <a:r>
              <a:rPr lang="da-DK" smtClean="0"/>
              <a:t>Symptomer på depression</a:t>
            </a:r>
          </a:p>
        </p:txBody>
      </p:sp>
      <p:sp>
        <p:nvSpPr>
          <p:cNvPr id="18434" name="Pladsholder til indhold 2"/>
          <p:cNvSpPr>
            <a:spLocks noGrp="1"/>
          </p:cNvSpPr>
          <p:nvPr>
            <p:ph idx="1"/>
          </p:nvPr>
        </p:nvSpPr>
        <p:spPr/>
        <p:txBody>
          <a:bodyPr/>
          <a:lstStyle/>
          <a:p>
            <a:endParaRPr lang="da-DK" smtClean="0"/>
          </a:p>
          <a:p>
            <a:r>
              <a:rPr lang="da-DK" smtClean="0"/>
              <a:t>Episodisk nedsat stemningsleje</a:t>
            </a:r>
          </a:p>
          <a:p>
            <a:endParaRPr lang="da-DK" smtClean="0"/>
          </a:p>
          <a:p>
            <a:r>
              <a:rPr lang="da-DK" smtClean="0"/>
              <a:t>Kognitive symptomer</a:t>
            </a:r>
          </a:p>
          <a:p>
            <a:endParaRPr lang="da-DK" smtClean="0"/>
          </a:p>
          <a:p>
            <a:r>
              <a:rPr lang="da-DK" smtClean="0"/>
              <a:t>Fysiske symptomer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Depression</a:t>
            </a:r>
            <a:br>
              <a:rPr lang="da-DK" dirty="0" smtClean="0"/>
            </a:br>
            <a:r>
              <a:rPr lang="da-DK" dirty="0" smtClean="0"/>
              <a:t>- nedsat stemningsleje</a:t>
            </a:r>
            <a:endParaRPr lang="da-DK" dirty="0"/>
          </a:p>
        </p:txBody>
      </p:sp>
      <p:sp>
        <p:nvSpPr>
          <p:cNvPr id="3" name="Pladsholder til indhold 2"/>
          <p:cNvSpPr>
            <a:spLocks noGrp="1"/>
          </p:cNvSpPr>
          <p:nvPr>
            <p:ph idx="1"/>
          </p:nvPr>
        </p:nvSpPr>
        <p:spPr/>
        <p:txBody>
          <a:bodyPr rtlCol="0">
            <a:normAutofit lnSpcReduction="10000"/>
          </a:bodyPr>
          <a:lstStyle/>
          <a:p>
            <a:pPr fontAlgn="auto">
              <a:spcAft>
                <a:spcPts val="0"/>
              </a:spcAft>
              <a:buFont typeface="Arial" pitchFamily="34" charset="0"/>
              <a:buNone/>
              <a:defRPr/>
            </a:pPr>
            <a:r>
              <a:rPr lang="da-DK" dirty="0" smtClean="0"/>
              <a:t>En længere periode min. 14 dage med nedsat</a:t>
            </a:r>
          </a:p>
          <a:p>
            <a:pPr fontAlgn="auto">
              <a:spcAft>
                <a:spcPts val="0"/>
              </a:spcAft>
              <a:buFont typeface="Arial" pitchFamily="34" charset="0"/>
              <a:buNone/>
              <a:defRPr/>
            </a:pPr>
            <a:r>
              <a:rPr lang="da-DK" dirty="0" smtClean="0"/>
              <a:t>stemningsleje:</a:t>
            </a:r>
          </a:p>
          <a:p>
            <a:pPr fontAlgn="auto">
              <a:spcAft>
                <a:spcPts val="0"/>
              </a:spcAft>
              <a:buFont typeface="Arial" pitchFamily="34" charset="0"/>
              <a:buChar char="•"/>
              <a:defRPr/>
            </a:pPr>
            <a:r>
              <a:rPr lang="da-DK" dirty="0" smtClean="0"/>
              <a:t>Tristhed, tomhed</a:t>
            </a:r>
            <a:r>
              <a:rPr lang="da-DK" dirty="0"/>
              <a:t>, glædesløshed, håbløshedsfølelse, ”</a:t>
            </a:r>
            <a:r>
              <a:rPr lang="da-DK" dirty="0" err="1"/>
              <a:t>gråhed</a:t>
            </a:r>
            <a:r>
              <a:rPr lang="da-DK" dirty="0"/>
              <a:t>” (ingen udstråling), ”det er som om der er en mat glasplade mellem mig og omverdenen”</a:t>
            </a:r>
          </a:p>
          <a:p>
            <a:pPr lvl="1" fontAlgn="auto">
              <a:spcAft>
                <a:spcPts val="0"/>
              </a:spcAft>
              <a:buFont typeface="Arial" pitchFamily="34" charset="0"/>
              <a:buChar char="–"/>
              <a:defRPr/>
            </a:pPr>
            <a:r>
              <a:rPr lang="da-DK" dirty="0"/>
              <a:t>Hjælpsøgende  </a:t>
            </a:r>
            <a:r>
              <a:rPr lang="da-DK" dirty="0" smtClean="0"/>
              <a:t>eller afvisende </a:t>
            </a:r>
            <a:endParaRPr lang="da-DK" dirty="0"/>
          </a:p>
          <a:p>
            <a:pPr lvl="1" fontAlgn="auto">
              <a:spcAft>
                <a:spcPts val="0"/>
              </a:spcAft>
              <a:buFont typeface="Arial" pitchFamily="34" charset="0"/>
              <a:buChar char="–"/>
              <a:defRPr/>
            </a:pPr>
            <a:r>
              <a:rPr lang="da-DK" dirty="0"/>
              <a:t>Overhøflig, kritikløs, acceptere alle </a:t>
            </a:r>
            <a:r>
              <a:rPr lang="da-DK" dirty="0" smtClean="0"/>
              <a:t>forslag</a:t>
            </a:r>
          </a:p>
          <a:p>
            <a:pPr lvl="1" fontAlgn="auto">
              <a:spcAft>
                <a:spcPts val="0"/>
              </a:spcAft>
              <a:buFont typeface="Arial" pitchFamily="34" charset="0"/>
              <a:buChar char="–"/>
              <a:defRPr/>
            </a:pPr>
            <a:r>
              <a:rPr lang="da-DK" dirty="0" smtClean="0"/>
              <a:t>Irritabel</a:t>
            </a:r>
            <a:endParaRPr lang="da-DK" dirty="0"/>
          </a:p>
          <a:p>
            <a:pPr fontAlgn="auto">
              <a:spcAft>
                <a:spcPts val="0"/>
              </a:spcAft>
              <a:buFont typeface="Arial" pitchFamily="34" charset="0"/>
              <a:buChar char="•"/>
              <a:defRPr/>
            </a:pPr>
            <a:endParaRPr lang="da-DK" dirty="0" smtClean="0"/>
          </a:p>
          <a:p>
            <a:pPr fontAlgn="auto">
              <a:spcAft>
                <a:spcPts val="0"/>
              </a:spcAft>
              <a:buFont typeface="Arial" pitchFamily="34" charset="0"/>
              <a:buChar char="•"/>
              <a:defRPr/>
            </a:pPr>
            <a:endParaRPr lang="da-DK" dirty="0" smtClean="0"/>
          </a:p>
          <a:p>
            <a:pPr fontAlgn="auto">
              <a:spcAft>
                <a:spcPts val="0"/>
              </a:spcAft>
              <a:buFont typeface="Arial" pitchFamily="34" charset="0"/>
              <a:buChar char="•"/>
              <a:defRPr/>
            </a:pPr>
            <a:endParaRPr lang="da-D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Kognitive funktioner</a:t>
            </a:r>
            <a:br>
              <a:rPr lang="da-DK" dirty="0" smtClean="0"/>
            </a:br>
            <a:r>
              <a:rPr lang="da-DK" dirty="0" smtClean="0"/>
              <a:t>hvad er det?</a:t>
            </a:r>
            <a:endParaRPr lang="da-DK" dirty="0"/>
          </a:p>
        </p:txBody>
      </p:sp>
      <p:sp>
        <p:nvSpPr>
          <p:cNvPr id="3" name="Pladsholder til indhold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da-DK" dirty="0" smtClean="0"/>
              <a:t>Kognition betyder tænkning</a:t>
            </a:r>
          </a:p>
          <a:p>
            <a:pPr fontAlgn="auto">
              <a:spcAft>
                <a:spcPts val="0"/>
              </a:spcAft>
              <a:buFont typeface="Arial" pitchFamily="34" charset="0"/>
              <a:buChar char="•"/>
              <a:defRPr/>
            </a:pPr>
            <a:r>
              <a:rPr lang="da-DK" dirty="0" smtClean="0"/>
              <a:t>Den kan deles op i tænkningens indhold og tænkningens processer</a:t>
            </a:r>
          </a:p>
          <a:p>
            <a:pPr fontAlgn="auto">
              <a:spcAft>
                <a:spcPts val="0"/>
              </a:spcAft>
              <a:buFont typeface="Arial" pitchFamily="34" charset="0"/>
              <a:buChar char="•"/>
              <a:defRPr/>
            </a:pPr>
            <a:r>
              <a:rPr lang="da-DK" dirty="0" smtClean="0"/>
              <a:t>Kognitive funktioner er tænkningens byggesten</a:t>
            </a:r>
          </a:p>
          <a:p>
            <a:pPr fontAlgn="auto">
              <a:spcAft>
                <a:spcPts val="0"/>
              </a:spcAft>
              <a:buFont typeface="Arial" pitchFamily="34" charset="0"/>
              <a:buChar char="•"/>
              <a:defRPr/>
            </a:pPr>
            <a:r>
              <a:rPr lang="da-DK" dirty="0" smtClean="0"/>
              <a:t>De omfatter evnen til at sanse, være opmærksom, indlære, huske, bearbejde information og løse problemer</a:t>
            </a:r>
          </a:p>
          <a:p>
            <a:pPr fontAlgn="auto">
              <a:spcAft>
                <a:spcPts val="0"/>
              </a:spcAft>
              <a:buFont typeface="Arial" pitchFamily="34" charset="0"/>
              <a:buChar char="•"/>
              <a:defRPr/>
            </a:pPr>
            <a:r>
              <a:rPr lang="da-DK" dirty="0" smtClean="0"/>
              <a:t>Kognition er ikke de samme som intelligens, men forstyrrelser i kognitionen kan hæmme ens evne til at udnytte sin intelligens</a:t>
            </a:r>
          </a:p>
          <a:p>
            <a:pPr fontAlgn="auto">
              <a:spcAft>
                <a:spcPts val="0"/>
              </a:spcAft>
              <a:buFont typeface="Arial" pitchFamily="34" charset="0"/>
              <a:buChar char="•"/>
              <a:defRPr/>
            </a:pPr>
            <a:r>
              <a:rPr lang="da-DK" dirty="0" smtClean="0"/>
              <a:t>De kognitive funktioner kan påvirkes af mange forhold, f.eks. Træthed, rusmidler og en depression</a:t>
            </a:r>
          </a:p>
          <a:p>
            <a:pPr fontAlgn="auto">
              <a:spcAft>
                <a:spcPts val="0"/>
              </a:spcAft>
              <a:buFont typeface="Arial" pitchFamily="34" charset="0"/>
              <a:buChar char="•"/>
              <a:defRPr/>
            </a:pPr>
            <a:endParaRPr lang="da-D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0"/>
              </a:spcAft>
              <a:defRPr/>
            </a:pPr>
            <a:r>
              <a:rPr lang="da-DK" dirty="0" smtClean="0"/>
              <a:t>Tænkningens indhold</a:t>
            </a:r>
            <a:br>
              <a:rPr lang="da-DK" dirty="0" smtClean="0"/>
            </a:br>
            <a:r>
              <a:rPr lang="da-DK" dirty="0" smtClean="0"/>
              <a:t>ved en depression</a:t>
            </a:r>
            <a:endParaRPr lang="da-DK" dirty="0"/>
          </a:p>
        </p:txBody>
      </p:sp>
      <p:sp>
        <p:nvSpPr>
          <p:cNvPr id="3" name="Pladsholder til indhold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da-DK" dirty="0" smtClean="0"/>
              <a:t>Man kan have skyldfølelse, selvbebrejdelser, tænke at der ikke er nogen fremtid for en, at man ikke duer til noget, at alle andre kan se hvor dum og dårlig en person man er</a:t>
            </a:r>
          </a:p>
          <a:p>
            <a:pPr fontAlgn="auto">
              <a:spcAft>
                <a:spcPts val="0"/>
              </a:spcAft>
              <a:buFont typeface="Arial" pitchFamily="34" charset="0"/>
              <a:buChar char="•"/>
              <a:defRPr/>
            </a:pPr>
            <a:r>
              <a:rPr lang="da-DK" dirty="0" smtClean="0"/>
              <a:t>Man kan miste lysten til ting man tidligere glædede sig til</a:t>
            </a:r>
          </a:p>
          <a:p>
            <a:pPr fontAlgn="auto">
              <a:spcAft>
                <a:spcPts val="0"/>
              </a:spcAft>
              <a:buFont typeface="Arial" pitchFamily="34" charset="0"/>
              <a:buChar char="•"/>
              <a:defRPr/>
            </a:pPr>
            <a:r>
              <a:rPr lang="da-DK" dirty="0" smtClean="0"/>
              <a:t>Man kan være bange for at man aldrig bliver rask, at man skader andre</a:t>
            </a:r>
          </a:p>
          <a:p>
            <a:pPr fontAlgn="auto">
              <a:spcAft>
                <a:spcPts val="0"/>
              </a:spcAft>
              <a:buFont typeface="Arial" pitchFamily="34" charset="0"/>
              <a:buChar char="•"/>
              <a:defRPr/>
            </a:pPr>
            <a:r>
              <a:rPr lang="da-DK" dirty="0" smtClean="0"/>
              <a:t>Man kan have en oplevelse af at livet er meningsløst, at alt er håbløst, at man vil tage livet af sig</a:t>
            </a:r>
          </a:p>
          <a:p>
            <a:pPr fontAlgn="auto">
              <a:spcAft>
                <a:spcPts val="0"/>
              </a:spcAft>
              <a:buFont typeface="Arial" pitchFamily="34" charset="0"/>
              <a:buChar char="•"/>
              <a:defRPr/>
            </a:pPr>
            <a:r>
              <a:rPr lang="da-DK" dirty="0" smtClean="0"/>
              <a:t>Man kan blive irriteret over den mindste ting, skælde ud og græde på samme tid</a:t>
            </a:r>
          </a:p>
          <a:p>
            <a:pPr fontAlgn="auto">
              <a:spcAft>
                <a:spcPts val="0"/>
              </a:spcAft>
              <a:buFont typeface="Arial" pitchFamily="34" charset="0"/>
              <a:buChar char="•"/>
              <a:defRPr/>
            </a:pPr>
            <a:r>
              <a:rPr lang="da-DK" dirty="0" smtClean="0"/>
              <a:t>Man kan få psykotiske symptomer, f.eks. tro at der er gift i maden eller man er forfulgt </a:t>
            </a:r>
            <a:endParaRPr lang="da-DK" dirty="0"/>
          </a:p>
        </p:txBody>
      </p:sp>
    </p:spTree>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1397</Words>
  <Application>Microsoft Office PowerPoint</Application>
  <PresentationFormat>Skærmshow (4:3)</PresentationFormat>
  <Paragraphs>209</Paragraphs>
  <Slides>32</Slides>
  <Notes>0</Notes>
  <HiddenSlides>0</HiddenSlides>
  <MMClips>0</MMClips>
  <ScaleCrop>false</ScaleCrop>
  <HeadingPairs>
    <vt:vector size="6" baseType="variant">
      <vt:variant>
        <vt:lpstr>Benyttede skrifttyper</vt:lpstr>
      </vt:variant>
      <vt:variant>
        <vt:i4>3</vt:i4>
      </vt:variant>
      <vt:variant>
        <vt:lpstr>Designskabeloner</vt:lpstr>
      </vt:variant>
      <vt:variant>
        <vt:i4>1</vt:i4>
      </vt:variant>
      <vt:variant>
        <vt:lpstr>Diastitler</vt:lpstr>
      </vt:variant>
      <vt:variant>
        <vt:i4>32</vt:i4>
      </vt:variant>
    </vt:vector>
  </HeadingPairs>
  <TitlesOfParts>
    <vt:vector size="36" baseType="lpstr">
      <vt:lpstr>Calibri</vt:lpstr>
      <vt:lpstr>Arial</vt:lpstr>
      <vt:lpstr>Wingdings</vt:lpstr>
      <vt:lpstr>Kontortema</vt:lpstr>
      <vt:lpstr>Psykoedukation for børn, unge og forældre </vt:lpstr>
      <vt:lpstr>Indhold</vt:lpstr>
      <vt:lpstr>Formålet med undervisningen</vt:lpstr>
      <vt:lpstr>Hvad er en diagnose, - hvad er den ikke?</vt:lpstr>
      <vt:lpstr>Diagnose - hvad er den ikke?</vt:lpstr>
      <vt:lpstr>Symptomer på depression</vt:lpstr>
      <vt:lpstr>Depression - nedsat stemningsleje</vt:lpstr>
      <vt:lpstr>Kognitive funktioner hvad er det?</vt:lpstr>
      <vt:lpstr>Tænkningens indhold ved en depression</vt:lpstr>
      <vt:lpstr>Tænkningens processer ved en depression</vt:lpstr>
      <vt:lpstr>Fysiske symptomer ved en depression</vt:lpstr>
      <vt:lpstr>Andre symptomer ved depression</vt:lpstr>
      <vt:lpstr>Fakta om depression</vt:lpstr>
      <vt:lpstr>Sårbarhed, psykologisk stress og depression</vt:lpstr>
      <vt:lpstr>Psykologisk stress</vt:lpstr>
      <vt:lpstr>Behandling af depression</vt:lpstr>
      <vt:lpstr>Psykoedukation</vt:lpstr>
      <vt:lpstr>Miljøbehandling</vt:lpstr>
      <vt:lpstr>Samtalebehandling</vt:lpstr>
      <vt:lpstr>Medicinsk behandling hvorfor medicin? </vt:lpstr>
      <vt:lpstr>Medicin bivirkninger</vt:lpstr>
      <vt:lpstr>Motion, lys og kost</vt:lpstr>
      <vt:lpstr>ECT</vt:lpstr>
      <vt:lpstr>Hvad kan forværre symptomerne</vt:lpstr>
      <vt:lpstr>Hvad kan man selv gøre?</vt:lpstr>
      <vt:lpstr>Mulige advarselssignaler</vt:lpstr>
      <vt:lpstr>Mestrings teknikker </vt:lpstr>
      <vt:lpstr>Forholdet til familie og venner</vt:lpstr>
      <vt:lpstr>Kommunikationsformer </vt:lpstr>
      <vt:lpstr>Konflikt </vt:lpstr>
      <vt:lpstr>Dilemmaet i forhold til forældre</vt:lpstr>
      <vt:lpstr>Fællesskab hjælper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Psykoedukation for unge</dc:title>
  <dc:creator>lisbeth hagenboel</dc:creator>
  <cp:lastModifiedBy>Torben Sørensen Carlsen</cp:lastModifiedBy>
  <cp:revision>87</cp:revision>
  <dcterms:created xsi:type="dcterms:W3CDTF">2011-06-13T13:56:25Z</dcterms:created>
  <dcterms:modified xsi:type="dcterms:W3CDTF">2011-11-19T12:25:47Z</dcterms:modified>
</cp:coreProperties>
</file>